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1" d="100"/>
          <a:sy n="71" d="100"/>
        </p:scale>
        <p:origin x="-360"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C391DA1-CB93-4563-8802-0DCD0529BEB5}" type="datetimeFigureOut">
              <a:rPr lang="en-GB" smtClean="0"/>
              <a:t>03/05/2020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2120070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391DA1-CB93-4563-8802-0DCD0529BEB5}" type="datetimeFigureOut">
              <a:rPr lang="en-GB" smtClean="0"/>
              <a:t>03/05/2020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601688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391DA1-CB93-4563-8802-0DCD0529BEB5}" type="datetimeFigureOut">
              <a:rPr lang="en-GB" smtClean="0"/>
              <a:t>03/05/2020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1136194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C391DA1-CB93-4563-8802-0DCD0529BEB5}" type="datetimeFigureOut">
              <a:rPr lang="en-GB" smtClean="0"/>
              <a:t>03/05/2020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836807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391DA1-CB93-4563-8802-0DCD0529BEB5}" type="datetimeFigureOut">
              <a:rPr lang="en-GB" smtClean="0"/>
              <a:t>03/05/2020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2634332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C391DA1-CB93-4563-8802-0DCD0529BEB5}" type="datetimeFigureOut">
              <a:rPr lang="en-GB" smtClean="0"/>
              <a:t>03/05/2020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3952470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C391DA1-CB93-4563-8802-0DCD0529BEB5}" type="datetimeFigureOut">
              <a:rPr lang="en-GB" smtClean="0"/>
              <a:t>03/05/2020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2063523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C391DA1-CB93-4563-8802-0DCD0529BEB5}" type="datetimeFigureOut">
              <a:rPr lang="en-GB" smtClean="0"/>
              <a:t>03/05/2020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2825130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391DA1-CB93-4563-8802-0DCD0529BEB5}" type="datetimeFigureOut">
              <a:rPr lang="en-GB" smtClean="0"/>
              <a:t>03/05/2020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2164239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C391DA1-CB93-4563-8802-0DCD0529BEB5}" type="datetimeFigureOut">
              <a:rPr lang="en-GB" smtClean="0"/>
              <a:t>03/05/2020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3870018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C391DA1-CB93-4563-8802-0DCD0529BEB5}" type="datetimeFigureOut">
              <a:rPr lang="en-GB" smtClean="0"/>
              <a:t>03/05/2020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9655B8-27F7-4415-81B2-C6844396C512}" type="slidenum">
              <a:rPr lang="en-GB" smtClean="0"/>
              <a:t>‹#›</a:t>
            </a:fld>
            <a:endParaRPr lang="en-GB"/>
          </a:p>
        </p:txBody>
      </p:sp>
    </p:spTree>
    <p:extLst>
      <p:ext uri="{BB962C8B-B14F-4D97-AF65-F5344CB8AC3E}">
        <p14:creationId xmlns:p14="http://schemas.microsoft.com/office/powerpoint/2010/main" val="915069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391DA1-CB93-4563-8802-0DCD0529BEB5}" type="datetimeFigureOut">
              <a:rPr lang="en-GB" smtClean="0"/>
              <a:t>03/05/2020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9655B8-27F7-4415-81B2-C6844396C512}" type="slidenum">
              <a:rPr lang="en-GB" smtClean="0"/>
              <a:t>‹#›</a:t>
            </a:fld>
            <a:endParaRPr lang="en-GB"/>
          </a:p>
        </p:txBody>
      </p:sp>
    </p:spTree>
    <p:extLst>
      <p:ext uri="{BB962C8B-B14F-4D97-AF65-F5344CB8AC3E}">
        <p14:creationId xmlns:p14="http://schemas.microsoft.com/office/powerpoint/2010/main" val="30869854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Esoton@stanthonys.slough.sch.uk" TargetMode="External"/><Relationship Id="rId2" Type="http://schemas.openxmlformats.org/officeDocument/2006/relationships/hyperlink" Target="mailto:ntew@stanthonys.slough.sch.uk" TargetMode="External"/><Relationship Id="rId1" Type="http://schemas.openxmlformats.org/officeDocument/2006/relationships/slideLayout" Target="../slideLayouts/slideLayout1.xml"/><Relationship Id="rId4" Type="http://schemas.openxmlformats.org/officeDocument/2006/relationships/hyperlink" Target="mailto:KWoolley@StAnthonys.slough.sch.uk"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www.castingiching.com/2016/07/one-die-2.html" TargetMode="External"/><Relationship Id="rId13"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4.jpeg"/><Relationship Id="rId12" Type="http://schemas.openxmlformats.org/officeDocument/2006/relationships/hyperlink" Target="https://en.wikipedia.org/wiki/Measuring_cup" TargetMode="Externa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hyperlink" Target="http://en.wikipedia.org/wiki/File:Assorted_pencils_2006-02-11.jpg" TargetMode="External"/><Relationship Id="rId11" Type="http://schemas.openxmlformats.org/officeDocument/2006/relationships/image" Target="../media/image6.jpeg"/><Relationship Id="rId5" Type="http://schemas.openxmlformats.org/officeDocument/2006/relationships/image" Target="../media/image3.jpeg"/><Relationship Id="rId10" Type="http://schemas.openxmlformats.org/officeDocument/2006/relationships/hyperlink" Target="https://en.wikipedia.org/wiki/Penne" TargetMode="External"/><Relationship Id="rId4" Type="http://schemas.openxmlformats.org/officeDocument/2006/relationships/hyperlink" Target="https://en.wikipedia.org/wiki/File:Smiley.svg" TargetMode="External"/><Relationship Id="rId9" Type="http://schemas.openxmlformats.org/officeDocument/2006/relationships/image" Target="../media/image5.jpeg"/><Relationship Id="rId14" Type="http://schemas.openxmlformats.org/officeDocument/2006/relationships/hyperlink" Target="http://uwana.wordpress.com/2012/11/11/people-hurt-on-monday-not-just-on-sunday/"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UcFw8pLBSIo" TargetMode="External"/><Relationship Id="rId2" Type="http://schemas.openxmlformats.org/officeDocument/2006/relationships/hyperlink" Target="https://t.co/iYQgOyDB8v?amp=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80513755"/>
              </p:ext>
            </p:extLst>
          </p:nvPr>
        </p:nvGraphicFramePr>
        <p:xfrm>
          <a:off x="35496" y="2708920"/>
          <a:ext cx="9108504" cy="4177002"/>
        </p:xfrm>
        <a:graphic>
          <a:graphicData uri="http://schemas.openxmlformats.org/drawingml/2006/table">
            <a:tbl>
              <a:tblPr firstRow="1" bandRow="1">
                <a:tableStyleId>{5C22544A-7EE6-4342-B048-85BDC9FD1C3A}</a:tableStyleId>
              </a:tblPr>
              <a:tblGrid>
                <a:gridCol w="1524218">
                  <a:extLst>
                    <a:ext uri="{9D8B030D-6E8A-4147-A177-3AD203B41FA5}">
                      <a16:colId xmlns:a16="http://schemas.microsoft.com/office/drawing/2014/main" xmlns="" val="20000"/>
                    </a:ext>
                  </a:extLst>
                </a:gridCol>
                <a:gridCol w="1932166">
                  <a:extLst>
                    <a:ext uri="{9D8B030D-6E8A-4147-A177-3AD203B41FA5}">
                      <a16:colId xmlns:a16="http://schemas.microsoft.com/office/drawing/2014/main" xmlns="" val="20001"/>
                    </a:ext>
                  </a:extLst>
                </a:gridCol>
                <a:gridCol w="2376264">
                  <a:extLst>
                    <a:ext uri="{9D8B030D-6E8A-4147-A177-3AD203B41FA5}">
                      <a16:colId xmlns:a16="http://schemas.microsoft.com/office/drawing/2014/main" xmlns="" val="20002"/>
                    </a:ext>
                  </a:extLst>
                </a:gridCol>
                <a:gridCol w="1454155">
                  <a:extLst>
                    <a:ext uri="{9D8B030D-6E8A-4147-A177-3AD203B41FA5}">
                      <a16:colId xmlns:a16="http://schemas.microsoft.com/office/drawing/2014/main" xmlns="" val="20003"/>
                    </a:ext>
                  </a:extLst>
                </a:gridCol>
                <a:gridCol w="1821701">
                  <a:extLst>
                    <a:ext uri="{9D8B030D-6E8A-4147-A177-3AD203B41FA5}">
                      <a16:colId xmlns:a16="http://schemas.microsoft.com/office/drawing/2014/main" xmlns="" val="20004"/>
                    </a:ext>
                  </a:extLst>
                </a:gridCol>
              </a:tblGrid>
              <a:tr h="297052">
                <a:tc>
                  <a:txBody>
                    <a:bodyPr/>
                    <a:lstStyle/>
                    <a:p>
                      <a:r>
                        <a:rPr lang="en-GB" sz="1600" dirty="0">
                          <a:solidFill>
                            <a:schemeClr val="tx1"/>
                          </a:solidFill>
                          <a:latin typeface="Comic Sans MS" pitchFamily="66" charset="0"/>
                        </a:rPr>
                        <a:t>Monday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dirty="0">
                          <a:solidFill>
                            <a:schemeClr val="tx1"/>
                          </a:solidFill>
                          <a:latin typeface="Comic Sans MS" pitchFamily="66" charset="0"/>
                        </a:rPr>
                        <a:t>Tuesday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dirty="0">
                          <a:solidFill>
                            <a:schemeClr val="tx1"/>
                          </a:solidFill>
                          <a:latin typeface="Comic Sans MS" pitchFamily="66" charset="0"/>
                        </a:rPr>
                        <a:t>Wednesday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dirty="0">
                          <a:solidFill>
                            <a:schemeClr val="tx1"/>
                          </a:solidFill>
                          <a:latin typeface="Comic Sans MS" pitchFamily="66" charset="0"/>
                        </a:rPr>
                        <a:t>Thursday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dirty="0">
                          <a:solidFill>
                            <a:schemeClr val="tx1"/>
                          </a:solidFill>
                          <a:latin typeface="Comic Sans MS" pitchFamily="66" charset="0"/>
                        </a:rPr>
                        <a:t>Friday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3841722">
                <a:tc>
                  <a:txBody>
                    <a:bodyPr/>
                    <a:lstStyle/>
                    <a:p>
                      <a:r>
                        <a:rPr lang="en-GB" sz="1400" u="sng" dirty="0">
                          <a:solidFill>
                            <a:schemeClr val="tx1"/>
                          </a:solidFill>
                          <a:latin typeface="Comic Sans MS" pitchFamily="66" charset="0"/>
                        </a:rPr>
                        <a:t>Literacy</a:t>
                      </a:r>
                    </a:p>
                    <a:p>
                      <a:r>
                        <a:rPr lang="en-GB" sz="1200" u="none" dirty="0">
                          <a:solidFill>
                            <a:schemeClr val="tx1"/>
                          </a:solidFill>
                          <a:latin typeface="Comic Sans MS" pitchFamily="66" charset="0"/>
                        </a:rPr>
                        <a:t>Last week you chose an African animal to write about. This week can you write a non chronological report about that animal. Today start with the introduction. Can you include a question sentence?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u="sng" dirty="0">
                          <a:solidFill>
                            <a:schemeClr val="tx1"/>
                          </a:solidFill>
                          <a:latin typeface="Comic Sans MS" pitchFamily="66" charset="0"/>
                        </a:rPr>
                        <a:t>Literacy</a:t>
                      </a:r>
                    </a:p>
                    <a:p>
                      <a:r>
                        <a:rPr lang="en-GB" sz="1200" u="none" dirty="0">
                          <a:solidFill>
                            <a:schemeClr val="tx1"/>
                          </a:solidFill>
                          <a:latin typeface="Comic Sans MS" pitchFamily="66" charset="0"/>
                        </a:rPr>
                        <a:t>Continue with your non chronological report. Think about the sub headings you will use, such as ‘What it looks like’, ‘ Where it lives’ , ‘Amazing facts’. Chose 1 paragraph to write today. Can you include an exclamation sentence; remembering that they start with what or how and contain a verb (What a fast runner the leopard is!)</a:t>
                      </a:r>
                      <a:endParaRPr lang="en-GB" sz="1600" u="sng"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u="sng" dirty="0">
                          <a:solidFill>
                            <a:schemeClr val="tx1"/>
                          </a:solidFill>
                          <a:latin typeface="Comic Sans MS" pitchFamily="66" charset="0"/>
                        </a:rPr>
                        <a:t>Literacy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u="none" baseline="0" dirty="0">
                          <a:solidFill>
                            <a:schemeClr val="tx1"/>
                          </a:solidFill>
                          <a:latin typeface="Comic Sans MS" pitchFamily="66" charset="0"/>
                        </a:rPr>
                        <a:t>Today continue with your non chronological report, thinking about other key features of writing for year 2, such as contracted words (didn’t, can’t etc), extended noun phrases (The spotty leopard  runs quickly, which is why it is known as the fastest animal) or similes ( The amazing leopard is as fast as lighting) or suffixes (ment, ness, </a:t>
                      </a:r>
                      <a:r>
                        <a:rPr lang="en-GB" sz="1200" u="none" baseline="0" dirty="0" err="1">
                          <a:solidFill>
                            <a:schemeClr val="tx1"/>
                          </a:solidFill>
                          <a:latin typeface="Comic Sans MS" pitchFamily="66" charset="0"/>
                        </a:rPr>
                        <a:t>ful</a:t>
                      </a:r>
                      <a:r>
                        <a:rPr lang="en-GB" sz="1200" u="none" baseline="0" dirty="0">
                          <a:solidFill>
                            <a:schemeClr val="tx1"/>
                          </a:solidFill>
                          <a:latin typeface="Comic Sans MS" pitchFamily="66" charset="0"/>
                        </a:rPr>
                        <a:t>, </a:t>
                      </a:r>
                      <a:r>
                        <a:rPr lang="en-GB" sz="1200" u="none" baseline="0" dirty="0" err="1">
                          <a:solidFill>
                            <a:schemeClr val="tx1"/>
                          </a:solidFill>
                          <a:latin typeface="Comic Sans MS" pitchFamily="66" charset="0"/>
                        </a:rPr>
                        <a:t>ly</a:t>
                      </a:r>
                      <a:r>
                        <a:rPr lang="en-GB" sz="1200" u="none" baseline="0" dirty="0">
                          <a:solidFill>
                            <a:schemeClr val="tx1"/>
                          </a:solidFill>
                          <a:latin typeface="Comic Sans MS" pitchFamily="66" charset="0"/>
                        </a:rPr>
                        <a:t> </a:t>
                      </a:r>
                      <a:r>
                        <a:rPr lang="en-GB" sz="1200" u="none" baseline="0" dirty="0" err="1">
                          <a:solidFill>
                            <a:schemeClr val="tx1"/>
                          </a:solidFill>
                          <a:latin typeface="Comic Sans MS" pitchFamily="66" charset="0"/>
                        </a:rPr>
                        <a:t>ie</a:t>
                      </a:r>
                      <a:r>
                        <a:rPr lang="en-GB" sz="1200" u="none" baseline="0" dirty="0">
                          <a:solidFill>
                            <a:schemeClr val="tx1"/>
                          </a:solidFill>
                          <a:latin typeface="Comic Sans MS" pitchFamily="66" charset="0"/>
                        </a:rPr>
                        <a:t>: enjoyment, cleverness, thoughtful, amazingly)</a:t>
                      </a:r>
                      <a:endParaRPr lang="en-GB" sz="120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u="sng" dirty="0">
                          <a:solidFill>
                            <a:schemeClr val="tx1"/>
                          </a:solidFill>
                          <a:latin typeface="Comic Sans MS" pitchFamily="66" charset="0"/>
                        </a:rPr>
                        <a:t>Literacy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u="none" dirty="0">
                          <a:solidFill>
                            <a:schemeClr val="tx1"/>
                          </a:solidFill>
                          <a:latin typeface="Comic Sans MS" pitchFamily="66" charset="0"/>
                        </a:rPr>
                        <a:t>Today write your concluding paragraph for your non chronological report.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u="none" baseline="0" dirty="0">
                          <a:solidFill>
                            <a:schemeClr val="tx1"/>
                          </a:solidFill>
                          <a:latin typeface="Comic Sans MS" pitchFamily="66" charset="0"/>
                        </a:rPr>
                        <a:t>Can you include a picture in your report?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1" u="sng" dirty="0">
                          <a:solidFill>
                            <a:schemeClr val="tx1"/>
                          </a:solidFill>
                          <a:latin typeface="Comic Sans MS" pitchFamily="66" charset="0"/>
                        </a:rPr>
                        <a:t>Literacy</a:t>
                      </a:r>
                    </a:p>
                    <a:p>
                      <a:r>
                        <a:rPr lang="en-GB" sz="1200" u="none" dirty="0">
                          <a:solidFill>
                            <a:schemeClr val="tx1"/>
                          </a:solidFill>
                          <a:latin typeface="Comic Sans MS" pitchFamily="66" charset="0"/>
                        </a:rPr>
                        <a:t>Look back</a:t>
                      </a:r>
                      <a:r>
                        <a:rPr lang="en-GB" sz="1200" u="none" baseline="0" dirty="0">
                          <a:solidFill>
                            <a:schemeClr val="tx1"/>
                          </a:solidFill>
                          <a:latin typeface="Comic Sans MS" pitchFamily="66" charset="0"/>
                        </a:rPr>
                        <a:t> over your report. Can you add extra detail anywhere?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bl>
          </a:graphicData>
        </a:graphic>
      </p:graphicFrame>
      <p:sp>
        <p:nvSpPr>
          <p:cNvPr id="5" name="TextBox 4"/>
          <p:cNvSpPr txBox="1"/>
          <p:nvPr/>
        </p:nvSpPr>
        <p:spPr>
          <a:xfrm>
            <a:off x="125252" y="10306"/>
            <a:ext cx="8928992" cy="1846659"/>
          </a:xfrm>
          <a:prstGeom prst="rect">
            <a:avLst/>
          </a:prstGeom>
          <a:noFill/>
        </p:spPr>
        <p:txBody>
          <a:bodyPr wrap="square" rtlCol="0">
            <a:spAutoFit/>
          </a:bodyPr>
          <a:lstStyle/>
          <a:p>
            <a:pPr algn="ctr"/>
            <a:r>
              <a:rPr lang="en-GB" sz="1600" b="1" u="sng" dirty="0">
                <a:latin typeface="Comic Sans MS" pitchFamily="66" charset="0"/>
              </a:rPr>
              <a:t>Year 2 Week beginning Monday 4</a:t>
            </a:r>
            <a:r>
              <a:rPr lang="en-GB" sz="1600" b="1" u="sng" baseline="30000" dirty="0">
                <a:latin typeface="Comic Sans MS" pitchFamily="66" charset="0"/>
              </a:rPr>
              <a:t>th</a:t>
            </a:r>
            <a:r>
              <a:rPr lang="en-GB" sz="1600" b="1" u="sng" dirty="0">
                <a:latin typeface="Comic Sans MS" pitchFamily="66" charset="0"/>
              </a:rPr>
              <a:t> May 2020</a:t>
            </a:r>
          </a:p>
          <a:p>
            <a:r>
              <a:rPr lang="en-GB" sz="1200" dirty="0">
                <a:latin typeface="Comic Sans MS" pitchFamily="66" charset="0"/>
              </a:rPr>
              <a:t>Dear Parents, </a:t>
            </a:r>
          </a:p>
          <a:p>
            <a:r>
              <a:rPr lang="en-GB" sz="1200" dirty="0">
                <a:latin typeface="Comic Sans MS" pitchFamily="66" charset="0"/>
              </a:rPr>
              <a:t>Please find attached a timetable of activities that your child can complete this week. All activities are hopefully able to be completed without resources needed from school. Purple-mash and Ed-shed are still being updated regularly with activities that can also be completed. The hope is that everyone is able to access some form of activity whether computer based or by completing these activities. If you have any problems please contact the school and help will given. </a:t>
            </a:r>
          </a:p>
          <a:p>
            <a:r>
              <a:rPr lang="en-GB" sz="1200" dirty="0">
                <a:latin typeface="Comic Sans MS" pitchFamily="66" charset="0"/>
              </a:rPr>
              <a:t>A great way to start the day is with a prayer, quiet time asking God to keep them safe and help them with their learning. It could either be a chance for quiet, to say the Our Father, Hail Mary or the School Morning Prayer. This could then be followed by Joe Wicks, the Body Coach at 9:00am to get them active.</a:t>
            </a:r>
          </a:p>
        </p:txBody>
      </p:sp>
      <p:sp>
        <p:nvSpPr>
          <p:cNvPr id="6" name="TextBox 4">
            <a:extLst>
              <a:ext uri="{FF2B5EF4-FFF2-40B4-BE49-F238E27FC236}">
                <a16:creationId xmlns:a16="http://schemas.microsoft.com/office/drawing/2014/main" xmlns="" id="{3F750147-05CB-450A-8506-435979F312E3}"/>
              </a:ext>
            </a:extLst>
          </p:cNvPr>
          <p:cNvSpPr txBox="1"/>
          <p:nvPr/>
        </p:nvSpPr>
        <p:spPr>
          <a:xfrm>
            <a:off x="251520" y="1959777"/>
            <a:ext cx="8321615" cy="646331"/>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cs typeface="Calibri"/>
              </a:rPr>
              <a:t>Our school email addresses if you have any queries </a:t>
            </a:r>
            <a:r>
              <a:rPr lang="en-US" dirty="0">
                <a:cs typeface="Calibri"/>
                <a:hlinkClick r:id="rId2"/>
              </a:rPr>
              <a:t>ntew@stanthonys.slough.sch.uk</a:t>
            </a:r>
            <a:endParaRPr lang="en-US" dirty="0">
              <a:cs typeface="Calibri"/>
            </a:endParaRPr>
          </a:p>
          <a:p>
            <a:r>
              <a:rPr lang="en-US" dirty="0">
                <a:cs typeface="Calibri"/>
                <a:hlinkClick r:id="rId3"/>
              </a:rPr>
              <a:t>esoton@stanthonys.slough.sch.</a:t>
            </a:r>
            <a:r>
              <a:rPr lang="en-US">
                <a:cs typeface="Calibri"/>
                <a:hlinkClick r:id="rId3"/>
              </a:rPr>
              <a:t>uk</a:t>
            </a:r>
            <a:r>
              <a:rPr lang="en-US">
                <a:cs typeface="Calibri"/>
              </a:rPr>
              <a:t>          </a:t>
            </a:r>
            <a:r>
              <a:rPr lang="en-US">
                <a:cs typeface="Calibri"/>
                <a:hlinkClick r:id="rId4"/>
              </a:rPr>
              <a:t>KWoolley</a:t>
            </a:r>
            <a:r>
              <a:rPr lang="en-US" dirty="0">
                <a:cs typeface="Calibri"/>
                <a:hlinkClick r:id="rId4"/>
              </a:rPr>
              <a:t>@StAnthonys.slough.sch.uk</a:t>
            </a:r>
            <a:r>
              <a:rPr lang="en-US" dirty="0">
                <a:cs typeface="Calibri"/>
              </a:rPr>
              <a:t> </a:t>
            </a:r>
          </a:p>
        </p:txBody>
      </p:sp>
    </p:spTree>
    <p:extLst>
      <p:ext uri="{BB962C8B-B14F-4D97-AF65-F5344CB8AC3E}">
        <p14:creationId xmlns:p14="http://schemas.microsoft.com/office/powerpoint/2010/main" val="3829592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nvPr>
        </p:nvGraphicFramePr>
        <p:xfrm>
          <a:off x="107504" y="66119"/>
          <a:ext cx="8928991" cy="6675249"/>
        </p:xfrm>
        <a:graphic>
          <a:graphicData uri="http://schemas.openxmlformats.org/drawingml/2006/table">
            <a:tbl>
              <a:tblPr firstRow="1" bandRow="1">
                <a:tableStyleId>{5C22544A-7EE6-4342-B048-85BDC9FD1C3A}</a:tableStyleId>
              </a:tblPr>
              <a:tblGrid>
                <a:gridCol w="2232248">
                  <a:extLst>
                    <a:ext uri="{9D8B030D-6E8A-4147-A177-3AD203B41FA5}">
                      <a16:colId xmlns:a16="http://schemas.microsoft.com/office/drawing/2014/main" xmlns="" val="20000"/>
                    </a:ext>
                  </a:extLst>
                </a:gridCol>
                <a:gridCol w="1584176">
                  <a:extLst>
                    <a:ext uri="{9D8B030D-6E8A-4147-A177-3AD203B41FA5}">
                      <a16:colId xmlns:a16="http://schemas.microsoft.com/office/drawing/2014/main" xmlns="" val="20001"/>
                    </a:ext>
                  </a:extLst>
                </a:gridCol>
                <a:gridCol w="1440160">
                  <a:extLst>
                    <a:ext uri="{9D8B030D-6E8A-4147-A177-3AD203B41FA5}">
                      <a16:colId xmlns:a16="http://schemas.microsoft.com/office/drawing/2014/main" xmlns="" val="20002"/>
                    </a:ext>
                  </a:extLst>
                </a:gridCol>
                <a:gridCol w="2160240">
                  <a:extLst>
                    <a:ext uri="{9D8B030D-6E8A-4147-A177-3AD203B41FA5}">
                      <a16:colId xmlns:a16="http://schemas.microsoft.com/office/drawing/2014/main" xmlns="" val="20003"/>
                    </a:ext>
                  </a:extLst>
                </a:gridCol>
                <a:gridCol w="1512167">
                  <a:extLst>
                    <a:ext uri="{9D8B030D-6E8A-4147-A177-3AD203B41FA5}">
                      <a16:colId xmlns:a16="http://schemas.microsoft.com/office/drawing/2014/main" xmlns="" val="20004"/>
                    </a:ext>
                  </a:extLst>
                </a:gridCol>
              </a:tblGrid>
              <a:tr h="416402">
                <a:tc>
                  <a:txBody>
                    <a:bodyPr/>
                    <a:lstStyle/>
                    <a:p>
                      <a:r>
                        <a:rPr lang="en-GB" sz="1800" dirty="0">
                          <a:solidFill>
                            <a:schemeClr val="tx1"/>
                          </a:solidFill>
                          <a:latin typeface="Comic Sans MS" pitchFamily="66" charset="0"/>
                        </a:rPr>
                        <a:t>Monday </a:t>
                      </a:r>
                      <a:r>
                        <a:rPr lang="en-GB" sz="1600" dirty="0">
                          <a:solidFill>
                            <a:schemeClr val="tx1"/>
                          </a:solidFill>
                          <a:latin typeface="Comic Sans MS" pitchFamily="66" charset="0"/>
                        </a:rPr>
                        <a:t>Maths</a:t>
                      </a:r>
                      <a:endParaRPr lang="en-GB" sz="18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dirty="0">
                          <a:solidFill>
                            <a:schemeClr val="tx1"/>
                          </a:solidFill>
                          <a:latin typeface="Comic Sans MS" pitchFamily="66" charset="0"/>
                        </a:rPr>
                        <a:t>Tuesday</a:t>
                      </a:r>
                      <a:r>
                        <a:rPr lang="en-GB" sz="1400" dirty="0">
                          <a:solidFill>
                            <a:schemeClr val="tx1"/>
                          </a:solidFill>
                          <a:latin typeface="Comic Sans MS" pitchFamily="66" charset="0"/>
                        </a:rPr>
                        <a:t>  </a:t>
                      </a:r>
                      <a:endParaRPr lang="en-GB" sz="18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dirty="0">
                          <a:solidFill>
                            <a:schemeClr val="tx1"/>
                          </a:solidFill>
                          <a:latin typeface="Comic Sans MS" pitchFamily="66" charset="0"/>
                        </a:rPr>
                        <a:t>Wednesday </a:t>
                      </a:r>
                      <a:endParaRPr lang="en-GB" sz="1800"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dirty="0">
                          <a:solidFill>
                            <a:schemeClr val="tx1"/>
                          </a:solidFill>
                          <a:latin typeface="Comic Sans MS" pitchFamily="66" charset="0"/>
                        </a:rPr>
                        <a:t>Thursday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dirty="0">
                          <a:solidFill>
                            <a:schemeClr val="tx1"/>
                          </a:solidFill>
                          <a:latin typeface="Comic Sans MS" pitchFamily="66" charset="0"/>
                        </a:rPr>
                        <a:t>Friday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6258847">
                <a:tc>
                  <a:txBody>
                    <a:bodyPr/>
                    <a:lstStyle/>
                    <a:p>
                      <a:r>
                        <a:rPr lang="en-GB" sz="1600" u="sng" dirty="0">
                          <a:latin typeface="Comic Sans MS" pitchFamily="66" charset="0"/>
                        </a:rPr>
                        <a:t>Data</a:t>
                      </a:r>
                    </a:p>
                    <a:p>
                      <a:r>
                        <a:rPr lang="en-GB" sz="1200" u="none" dirty="0">
                          <a:latin typeface="Comic Sans MS" pitchFamily="66" charset="0"/>
                        </a:rPr>
                        <a:t>Collect all the shoes, slippers footwear in your house.</a:t>
                      </a:r>
                    </a:p>
                    <a:p>
                      <a:r>
                        <a:rPr lang="en-GB" sz="1200" u="none" dirty="0">
                          <a:latin typeface="Comic Sans MS" pitchFamily="66" charset="0"/>
                        </a:rPr>
                        <a:t>How many groups can you sort them into?</a:t>
                      </a:r>
                    </a:p>
                    <a:p>
                      <a:r>
                        <a:rPr lang="en-GB" sz="1200" u="none" dirty="0">
                          <a:latin typeface="Comic Sans MS" pitchFamily="66" charset="0"/>
                        </a:rPr>
                        <a:t>Set them into a pictogram.</a:t>
                      </a:r>
                    </a:p>
                    <a:p>
                      <a:r>
                        <a:rPr lang="en-GB" sz="1200" u="none" dirty="0">
                          <a:latin typeface="Comic Sans MS" pitchFamily="66" charset="0"/>
                        </a:rPr>
                        <a:t>Size, colour, shiny, lace ups, straps with buckles, boots, slippers, sports etc.</a:t>
                      </a:r>
                    </a:p>
                    <a:p>
                      <a:r>
                        <a:rPr lang="en-GB" sz="1200" u="none" dirty="0">
                          <a:latin typeface="Comic Sans MS" pitchFamily="66" charset="0"/>
                        </a:rPr>
                        <a:t>Take photos or create a chart of the groups.</a:t>
                      </a:r>
                    </a:p>
                    <a:p>
                      <a:r>
                        <a:rPr lang="en-GB" sz="1200" u="none" dirty="0">
                          <a:latin typeface="Comic Sans MS" pitchFamily="66" charset="0"/>
                        </a:rPr>
                        <a:t>What was the most and least popular colour?</a:t>
                      </a:r>
                    </a:p>
                    <a:p>
                      <a:r>
                        <a:rPr lang="en-GB" sz="1200" u="none" dirty="0">
                          <a:latin typeface="Comic Sans MS" pitchFamily="66" charset="0"/>
                        </a:rPr>
                        <a:t>Size?  What was the smallest and largest sizes?</a:t>
                      </a:r>
                    </a:p>
                    <a:p>
                      <a:r>
                        <a:rPr lang="en-GB" sz="1200" u="none" dirty="0">
                          <a:latin typeface="Comic Sans MS" pitchFamily="66" charset="0"/>
                        </a:rPr>
                        <a:t>Popular type of footwear?</a:t>
                      </a:r>
                    </a:p>
                    <a:p>
                      <a:r>
                        <a:rPr lang="en-GB" sz="1200" u="none" dirty="0">
                          <a:latin typeface="Comic Sans MS" pitchFamily="66" charset="0"/>
                        </a:rPr>
                        <a:t>Who has the most or least shoes?</a:t>
                      </a:r>
                    </a:p>
                    <a:p>
                      <a:r>
                        <a:rPr lang="en-GB" sz="1200" u="none" dirty="0">
                          <a:latin typeface="Comic Sans MS" pitchFamily="66" charset="0"/>
                        </a:rPr>
                        <a:t>What is the total amount of shoes? How quickly can you count in 2s!</a:t>
                      </a:r>
                    </a:p>
                    <a:p>
                      <a:r>
                        <a:rPr lang="en-GB" sz="1200" u="none" dirty="0">
                          <a:latin typeface="Comic Sans MS" pitchFamily="66" charset="0"/>
                        </a:rPr>
                        <a:t>Think of some of your own questions.</a:t>
                      </a:r>
                    </a:p>
                    <a:p>
                      <a:endParaRPr lang="en-GB" sz="1200" u="none" dirty="0">
                        <a:latin typeface="Comic Sans MS" pitchFamily="66" charset="0"/>
                      </a:endParaRPr>
                    </a:p>
                    <a:p>
                      <a:r>
                        <a:rPr lang="en-GB" sz="1400" u="none" dirty="0">
                          <a:latin typeface="Comic Sans MS" pitchFamily="66" charset="0"/>
                        </a:rPr>
                        <a:t>Tidy up afterwards.</a:t>
                      </a:r>
                    </a:p>
                    <a:p>
                      <a:endParaRPr lang="en-GB" sz="1600" u="none" dirty="0">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a:ln>
                            <a:noFill/>
                          </a:ln>
                          <a:solidFill>
                            <a:prstClr val="black"/>
                          </a:solidFill>
                          <a:effectLst/>
                          <a:uLnTx/>
                          <a:uFillTx/>
                          <a:latin typeface="Comic Sans MS" pitchFamily="66" charset="0"/>
                          <a:ea typeface="+mn-ea"/>
                          <a:cs typeface="+mn-cs"/>
                        </a:rPr>
                        <a:t>Game</a:t>
                      </a:r>
                      <a:r>
                        <a:rPr kumimoji="0" lang="en-GB" sz="1600" b="0" i="0" u="none" strike="noStrike" kern="1200" cap="none" spc="0" normalizeH="0" baseline="0" noProof="0" dirty="0">
                          <a:ln>
                            <a:noFill/>
                          </a:ln>
                          <a:solidFill>
                            <a:prstClr val="black"/>
                          </a:solidFill>
                          <a:effectLst/>
                          <a:uLnTx/>
                          <a:uFillTx/>
                          <a:latin typeface="Comic Sans MS" pitchFamily="66" charset="0"/>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omic Sans MS" pitchFamily="66" charset="0"/>
                          <a:ea typeface="+mn-ea"/>
                          <a:cs typeface="+mn-cs"/>
                        </a:rPr>
                        <a:t>First one to get to 100.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omic Sans MS" pitchFamily="66" charset="0"/>
                          <a:ea typeface="+mn-ea"/>
                          <a:cs typeface="+mn-cs"/>
                        </a:rPr>
                        <a:t>Today for each player you will need about 10 pencils or felt tip pens, 10 pieces of pasta or small objects and a dice.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omic Sans MS" pitchFamily="66" charset="0"/>
                          <a:ea typeface="+mn-ea"/>
                          <a:cs typeface="+mn-cs"/>
                        </a:rPr>
                        <a:t>Take turns to roll the dice.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omic Sans MS" pitchFamily="66" charset="0"/>
                          <a:ea typeface="+mn-ea"/>
                          <a:cs typeface="+mn-cs"/>
                        </a:rPr>
                        <a:t>If you get 4 take 4 pieces of pasta. On your next turn if you roll 6 take 6 pieces of pasta. You have now got ten so you exchange for a pencil or pen.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omic Sans MS" pitchFamily="66" charset="0"/>
                          <a:ea typeface="+mn-ea"/>
                          <a:cs typeface="+mn-cs"/>
                        </a:rPr>
                        <a:t>The first one to get 10 pencils (100) is the winner!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omic Sans MS" pitchFamily="66" charset="0"/>
                          <a:ea typeface="+mn-ea"/>
                          <a:cs typeface="+mn-cs"/>
                        </a:rPr>
                        <a:t>EXT: 200</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Comic Sans MS" pitchFamily="66"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sng" strike="noStrike" kern="1200" cap="none" spc="0" normalizeH="0" baseline="0" noProof="0" dirty="0">
                          <a:ln>
                            <a:noFill/>
                          </a:ln>
                          <a:solidFill>
                            <a:prstClr val="black"/>
                          </a:solidFill>
                          <a:effectLst/>
                          <a:uLnTx/>
                          <a:uFillTx/>
                          <a:latin typeface="Comic Sans MS" pitchFamily="66" charset="0"/>
                          <a:ea typeface="+mn-ea"/>
                          <a:cs typeface="+mn-cs"/>
                        </a:rPr>
                        <a:t>Birthday numbers: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50" b="0" i="0" u="none" strike="noStrike" kern="1200" cap="none" spc="0" normalizeH="0" baseline="0" noProof="0" dirty="0">
                          <a:ln>
                            <a:noFill/>
                          </a:ln>
                          <a:solidFill>
                            <a:prstClr val="black"/>
                          </a:solidFill>
                          <a:effectLst/>
                          <a:uLnTx/>
                          <a:uFillTx/>
                          <a:latin typeface="Comic Sans MS" pitchFamily="66" charset="0"/>
                          <a:ea typeface="+mn-ea"/>
                          <a:cs typeface="+mn-cs"/>
                        </a:rPr>
                        <a:t>You and your family members each have a birth date.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50" b="0" i="0" u="none"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50" b="0" i="0" u="none" strike="noStrike" kern="1200" cap="none" spc="0" normalizeH="0" baseline="0" noProof="0" dirty="0">
                          <a:ln>
                            <a:noFill/>
                          </a:ln>
                          <a:solidFill>
                            <a:prstClr val="black"/>
                          </a:solidFill>
                          <a:effectLst/>
                          <a:uLnTx/>
                          <a:uFillTx/>
                          <a:latin typeface="Comic Sans MS" pitchFamily="66" charset="0"/>
                          <a:ea typeface="+mn-ea"/>
                          <a:cs typeface="+mn-cs"/>
                        </a:rPr>
                        <a:t>17.12.2015</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50" b="0" i="0" u="none" strike="noStrike" kern="1200" cap="none" spc="0" normalizeH="0" baseline="0" noProof="0" dirty="0">
                          <a:ln>
                            <a:noFill/>
                          </a:ln>
                          <a:solidFill>
                            <a:prstClr val="black"/>
                          </a:solidFill>
                          <a:effectLst/>
                          <a:uLnTx/>
                          <a:uFillTx/>
                          <a:latin typeface="Comic Sans MS" pitchFamily="66" charset="0"/>
                          <a:ea typeface="+mn-ea"/>
                          <a:cs typeface="+mn-cs"/>
                        </a:rPr>
                        <a:t>Rewrite dates so that the year is shortened to the last 2 digits.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50" b="0" i="0" u="none"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50" b="0" i="0" u="none" strike="noStrike" kern="1200" cap="none" spc="0" normalizeH="0" baseline="0" noProof="0" dirty="0">
                          <a:ln>
                            <a:noFill/>
                          </a:ln>
                          <a:solidFill>
                            <a:prstClr val="black"/>
                          </a:solidFill>
                          <a:effectLst/>
                          <a:uLnTx/>
                          <a:uFillTx/>
                          <a:latin typeface="Comic Sans MS" pitchFamily="66" charset="0"/>
                          <a:ea typeface="+mn-ea"/>
                          <a:cs typeface="+mn-cs"/>
                        </a:rPr>
                        <a:t>17.12.15</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50" b="0" i="0" u="none" strike="noStrike" kern="1200" cap="none" spc="0" normalizeH="0" baseline="0" noProof="0" dirty="0">
                          <a:ln>
                            <a:noFill/>
                          </a:ln>
                          <a:solidFill>
                            <a:prstClr val="black"/>
                          </a:solidFill>
                          <a:effectLst/>
                          <a:uLnTx/>
                          <a:uFillTx/>
                          <a:latin typeface="Comic Sans MS" pitchFamily="66" charset="0"/>
                          <a:ea typeface="+mn-ea"/>
                          <a:cs typeface="+mn-cs"/>
                        </a:rPr>
                        <a:t>Add the first 2 numbers together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50" b="0" i="0" u="none" strike="noStrike" kern="1200" cap="none" spc="0" normalizeH="0" baseline="0" noProof="0" dirty="0">
                          <a:ln>
                            <a:noFill/>
                          </a:ln>
                          <a:solidFill>
                            <a:prstClr val="black"/>
                          </a:solidFill>
                          <a:effectLst/>
                          <a:uLnTx/>
                          <a:uFillTx/>
                          <a:latin typeface="Comic Sans MS" pitchFamily="66" charset="0"/>
                          <a:ea typeface="+mn-ea"/>
                          <a:cs typeface="+mn-cs"/>
                        </a:rPr>
                        <a:t>17+ 12= 29</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50" b="0" i="0" u="none" strike="noStrike" kern="1200" cap="none" spc="0" normalizeH="0" baseline="0" noProof="0" dirty="0">
                          <a:ln>
                            <a:noFill/>
                          </a:ln>
                          <a:solidFill>
                            <a:prstClr val="black"/>
                          </a:solidFill>
                          <a:effectLst/>
                          <a:uLnTx/>
                          <a:uFillTx/>
                          <a:latin typeface="Comic Sans MS" pitchFamily="66" charset="0"/>
                          <a:ea typeface="+mn-ea"/>
                          <a:cs typeface="+mn-cs"/>
                        </a:rPr>
                        <a:t>29+15= 44</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50" b="0" i="0" u="none" strike="noStrike" kern="1200" cap="none" spc="0" normalizeH="0" baseline="0" noProof="0" dirty="0">
                          <a:ln>
                            <a:noFill/>
                          </a:ln>
                          <a:solidFill>
                            <a:prstClr val="black"/>
                          </a:solidFill>
                          <a:effectLst/>
                          <a:uLnTx/>
                          <a:uFillTx/>
                          <a:latin typeface="Comic Sans MS" pitchFamily="66" charset="0"/>
                          <a:ea typeface="+mn-ea"/>
                          <a:cs typeface="+mn-cs"/>
                        </a:rPr>
                        <a:t>Draw and use a </a:t>
                      </a:r>
                      <a:r>
                        <a:rPr kumimoji="0" lang="en-GB" sz="1250" b="0" i="0" u="none" strike="noStrike" kern="1200" cap="none" spc="0" normalizeH="0" baseline="0" noProof="0" dirty="0" err="1">
                          <a:ln>
                            <a:noFill/>
                          </a:ln>
                          <a:solidFill>
                            <a:prstClr val="black"/>
                          </a:solidFill>
                          <a:effectLst/>
                          <a:uLnTx/>
                          <a:uFillTx/>
                          <a:latin typeface="Comic Sans MS" pitchFamily="66" charset="0"/>
                          <a:ea typeface="+mn-ea"/>
                          <a:cs typeface="+mn-cs"/>
                        </a:rPr>
                        <a:t>numberline</a:t>
                      </a:r>
                      <a:r>
                        <a:rPr kumimoji="0" lang="en-GB" sz="1250" b="0" i="0" u="none" strike="noStrike" kern="1200" cap="none" spc="0" normalizeH="0" baseline="0" noProof="0" dirty="0">
                          <a:ln>
                            <a:noFill/>
                          </a:ln>
                          <a:solidFill>
                            <a:prstClr val="black"/>
                          </a:solidFill>
                          <a:effectLst/>
                          <a:uLnTx/>
                          <a:uFillTx/>
                          <a:latin typeface="Comic Sans MS" pitchFamily="66" charset="0"/>
                          <a:ea typeface="+mn-ea"/>
                          <a:cs typeface="+mn-cs"/>
                        </a:rPr>
                        <a:t> or use other ways to help you.</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50" b="0" i="0" u="none" strike="noStrike" kern="1200" cap="none" spc="0" normalizeH="0" baseline="0" noProof="0" dirty="0">
                          <a:ln>
                            <a:noFill/>
                          </a:ln>
                          <a:solidFill>
                            <a:prstClr val="black"/>
                          </a:solidFill>
                          <a:effectLst/>
                          <a:uLnTx/>
                          <a:uFillTx/>
                          <a:latin typeface="Comic Sans MS" pitchFamily="66" charset="0"/>
                          <a:ea typeface="+mn-ea"/>
                          <a:cs typeface="+mn-cs"/>
                        </a:rPr>
                        <a:t>Then subtract the smaller 2 digit numbers from the larger one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50" b="0" i="0" u="none" strike="noStrike" kern="1200" cap="none" spc="0" normalizeH="0" baseline="0" noProof="0" dirty="0">
                          <a:ln>
                            <a:noFill/>
                          </a:ln>
                          <a:solidFill>
                            <a:prstClr val="black"/>
                          </a:solidFill>
                          <a:effectLst/>
                          <a:uLnTx/>
                          <a:uFillTx/>
                          <a:latin typeface="Comic Sans MS" pitchFamily="66" charset="0"/>
                          <a:ea typeface="+mn-ea"/>
                          <a:cs typeface="+mn-cs"/>
                        </a:rPr>
                        <a:t>EXT: add the years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50" b="0" i="0" u="none" strike="noStrike" kern="1200" cap="none" spc="0" normalizeH="0" baseline="0" noProof="0" dirty="0">
                          <a:ln>
                            <a:noFill/>
                          </a:ln>
                          <a:solidFill>
                            <a:prstClr val="black"/>
                          </a:solidFill>
                          <a:effectLst/>
                          <a:uLnTx/>
                          <a:uFillTx/>
                          <a:latin typeface="Comic Sans MS" pitchFamily="66" charset="0"/>
                          <a:ea typeface="+mn-ea"/>
                          <a:cs typeface="+mn-cs"/>
                        </a:rPr>
                        <a:t>2015 +1985=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prstClr val="black"/>
                          </a:solidFill>
                          <a:effectLst/>
                          <a:uLnTx/>
                          <a:uFillTx/>
                          <a:latin typeface="Comic Sans MS" pitchFamily="66" charset="0"/>
                          <a:ea typeface="+mn-ea"/>
                          <a:cs typeface="+mn-cs"/>
                        </a:rPr>
                        <a:t>Capacity: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sng"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300" b="0" i="0" u="none" strike="noStrike" kern="1200" cap="none" spc="0" normalizeH="0" baseline="0" noProof="0" dirty="0">
                          <a:ln>
                            <a:noFill/>
                          </a:ln>
                          <a:solidFill>
                            <a:prstClr val="black"/>
                          </a:solidFill>
                          <a:effectLst/>
                          <a:uLnTx/>
                          <a:uFillTx/>
                          <a:latin typeface="Comic Sans MS" pitchFamily="66" charset="0"/>
                          <a:ea typeface="+mn-ea"/>
                          <a:cs typeface="+mn-cs"/>
                        </a:rPr>
                        <a:t>Find 5/6 containers that hold liquid in. They don’t need to be full.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300" b="0" i="0" u="none"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300" b="0" i="0" u="none" strike="noStrike" kern="1200" cap="none" spc="0" normalizeH="0" baseline="0" noProof="0" dirty="0">
                          <a:ln>
                            <a:noFill/>
                          </a:ln>
                          <a:solidFill>
                            <a:prstClr val="black"/>
                          </a:solidFill>
                          <a:effectLst/>
                          <a:uLnTx/>
                          <a:uFillTx/>
                          <a:latin typeface="Comic Sans MS" pitchFamily="66" charset="0"/>
                          <a:ea typeface="+mn-ea"/>
                          <a:cs typeface="+mn-cs"/>
                        </a:rPr>
                        <a:t>Water, fizzy can, bottle, squash, cooking oil, milk, can of soup or sauce.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300" b="0" i="0" u="none" strike="noStrike" kern="1200" cap="none" spc="0" normalizeH="0" baseline="0" noProof="0" dirty="0">
                          <a:ln>
                            <a:noFill/>
                          </a:ln>
                          <a:solidFill>
                            <a:prstClr val="black"/>
                          </a:solidFill>
                          <a:effectLst/>
                          <a:uLnTx/>
                          <a:uFillTx/>
                          <a:latin typeface="Comic Sans MS" pitchFamily="66" charset="0"/>
                          <a:ea typeface="+mn-ea"/>
                          <a:cs typeface="+mn-cs"/>
                        </a:rPr>
                        <a:t>Look for ml (millilitres)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300" b="0" i="0" u="none" strike="noStrike" kern="1200" cap="none" spc="0" normalizeH="0" baseline="0" noProof="0" dirty="0">
                          <a:ln>
                            <a:noFill/>
                          </a:ln>
                          <a:solidFill>
                            <a:prstClr val="black"/>
                          </a:solidFill>
                          <a:effectLst/>
                          <a:uLnTx/>
                          <a:uFillTx/>
                          <a:latin typeface="Comic Sans MS" pitchFamily="66" charset="0"/>
                          <a:ea typeface="+mn-ea"/>
                          <a:cs typeface="+mn-cs"/>
                        </a:rPr>
                        <a:t>Put them in order from smallest to largest amounts.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300" b="0" i="0" u="none" strike="noStrike" kern="1200" cap="none" spc="0" normalizeH="0" baseline="0" noProof="0" dirty="0">
                          <a:ln>
                            <a:noFill/>
                          </a:ln>
                          <a:solidFill>
                            <a:prstClr val="black"/>
                          </a:solidFill>
                          <a:effectLst/>
                          <a:uLnTx/>
                          <a:uFillTx/>
                          <a:latin typeface="Comic Sans MS" pitchFamily="66" charset="0"/>
                          <a:ea typeface="+mn-ea"/>
                          <a:cs typeface="+mn-cs"/>
                        </a:rPr>
                        <a:t>If you have a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300" b="0" i="0" u="none" strike="noStrike" kern="1200" cap="none" spc="0" normalizeH="0" baseline="0" noProof="0" dirty="0">
                          <a:ln>
                            <a:noFill/>
                          </a:ln>
                          <a:solidFill>
                            <a:prstClr val="black"/>
                          </a:solidFill>
                          <a:effectLst/>
                          <a:uLnTx/>
                          <a:uFillTx/>
                          <a:latin typeface="Comic Sans MS" pitchFamily="66" charset="0"/>
                          <a:ea typeface="+mn-ea"/>
                          <a:cs typeface="+mn-cs"/>
                        </a:rPr>
                        <a:t>measuring jug,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300" b="0" i="0" u="none" strike="noStrike" kern="1200" cap="none" spc="0" normalizeH="0" baseline="0" noProof="0" dirty="0">
                        <a:ln>
                          <a:noFill/>
                        </a:ln>
                        <a:solidFill>
                          <a:prstClr val="black"/>
                        </a:solidFill>
                        <a:effectLst/>
                        <a:uLnTx/>
                        <a:uFillTx/>
                        <a:latin typeface="Comic Sans MS"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300" b="0" i="0" u="none" strike="noStrike" kern="1200" cap="none" spc="0" normalizeH="0" baseline="0" noProof="0" dirty="0">
                          <a:ln>
                            <a:noFill/>
                          </a:ln>
                          <a:solidFill>
                            <a:prstClr val="black"/>
                          </a:solidFill>
                          <a:effectLst/>
                          <a:uLnTx/>
                          <a:uFillTx/>
                          <a:latin typeface="Comic Sans MS" pitchFamily="66" charset="0"/>
                          <a:ea typeface="+mn-ea"/>
                          <a:cs typeface="+mn-cs"/>
                        </a:rPr>
                        <a:t>Add water to it every 50 millilitres.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300" b="0" i="0" u="none" strike="noStrike" kern="1200" cap="none" spc="0" normalizeH="0" baseline="0" noProof="0" dirty="0">
                          <a:ln>
                            <a:noFill/>
                          </a:ln>
                          <a:solidFill>
                            <a:prstClr val="black"/>
                          </a:solidFill>
                          <a:effectLst/>
                          <a:uLnTx/>
                          <a:uFillTx/>
                          <a:latin typeface="Comic Sans MS" pitchFamily="66" charset="0"/>
                          <a:ea typeface="+mn-ea"/>
                          <a:cs typeface="+mn-cs"/>
                        </a:rPr>
                        <a:t>Ask mum to get you a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300" b="0" i="0" u="none" strike="noStrike" kern="1200" cap="none" spc="0" normalizeH="0" baseline="0" noProof="0" dirty="0">
                          <a:ln>
                            <a:noFill/>
                          </a:ln>
                          <a:solidFill>
                            <a:prstClr val="black"/>
                          </a:solidFill>
                          <a:effectLst/>
                          <a:uLnTx/>
                          <a:uFillTx/>
                          <a:latin typeface="Comic Sans MS" pitchFamily="66" charset="0"/>
                          <a:ea typeface="+mn-ea"/>
                          <a:cs typeface="+mn-cs"/>
                        </a:rPr>
                        <a:t>5 ml and 10 ml medicine spoon. Pour liquid onto the spoons and look at the amount.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300" b="0" i="0" u="none" strike="noStrike" kern="1200" cap="none" spc="0" normalizeH="0" baseline="0" noProof="0" dirty="0">
                          <a:ln>
                            <a:noFill/>
                          </a:ln>
                          <a:solidFill>
                            <a:prstClr val="black"/>
                          </a:solidFill>
                          <a:effectLst/>
                          <a:uLnTx/>
                          <a:uFillTx/>
                          <a:latin typeface="Comic Sans MS" pitchFamily="66" charset="0"/>
                          <a:ea typeface="+mn-ea"/>
                          <a:cs typeface="+mn-cs"/>
                        </a:rPr>
                        <a:t>Choose different sized cups/beakers, fill them with water and one at a time tip into the empty jug to find out how much water they each contain.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400" u="sng" dirty="0">
                          <a:solidFill>
                            <a:schemeClr val="tx1"/>
                          </a:solidFill>
                          <a:latin typeface="Comic Sans MS" pitchFamily="66" charset="0"/>
                        </a:rPr>
                        <a:t>Counting in 5s</a:t>
                      </a:r>
                    </a:p>
                    <a:p>
                      <a:endParaRPr lang="en-GB" sz="1400" u="sng" dirty="0">
                        <a:solidFill>
                          <a:schemeClr val="tx1"/>
                        </a:solidFill>
                        <a:latin typeface="Comic Sans MS" pitchFamily="66" charset="0"/>
                      </a:endParaRPr>
                    </a:p>
                    <a:p>
                      <a:r>
                        <a:rPr lang="en-GB" sz="1400" u="none" dirty="0">
                          <a:solidFill>
                            <a:schemeClr val="tx1"/>
                          </a:solidFill>
                          <a:latin typeface="Comic Sans MS" pitchFamily="66" charset="0"/>
                        </a:rPr>
                        <a:t>Draw around your and all your family’s hands with fingers and feet with toes. You may need to draw around some members twice to get to 100.</a:t>
                      </a:r>
                    </a:p>
                    <a:p>
                      <a:endParaRPr lang="en-GB" sz="1400" u="none" dirty="0">
                        <a:solidFill>
                          <a:schemeClr val="tx1"/>
                        </a:solidFill>
                        <a:latin typeface="Comic Sans MS" pitchFamily="66" charset="0"/>
                      </a:endParaRPr>
                    </a:p>
                    <a:p>
                      <a:r>
                        <a:rPr lang="en-GB" sz="1400" u="none" dirty="0">
                          <a:solidFill>
                            <a:schemeClr val="tx1"/>
                          </a:solidFill>
                          <a:latin typeface="Comic Sans MS" pitchFamily="66" charset="0"/>
                        </a:rPr>
                        <a:t>Count on and back in 10s and then 5s.</a:t>
                      </a:r>
                    </a:p>
                    <a:p>
                      <a:endParaRPr lang="en-GB" sz="1400" u="none" dirty="0">
                        <a:solidFill>
                          <a:schemeClr val="tx1"/>
                        </a:solidFill>
                        <a:latin typeface="Comic Sans MS" pitchFamily="66" charset="0"/>
                      </a:endParaRPr>
                    </a:p>
                    <a:p>
                      <a:endParaRPr lang="en-GB" sz="140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bl>
          </a:graphicData>
        </a:graphic>
      </p:graphicFrame>
      <p:pic>
        <p:nvPicPr>
          <p:cNvPr id="5" name="Picture 4">
            <a:extLst>
              <a:ext uri="{FF2B5EF4-FFF2-40B4-BE49-F238E27FC236}">
                <a16:creationId xmlns:a16="http://schemas.microsoft.com/office/drawing/2014/main" xmlns="" id="{8382BA57-93A5-4512-AB88-BA0F9A4A68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25968" y="5468383"/>
            <a:ext cx="931934" cy="131766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8" name="Picture 7">
            <a:extLst>
              <a:ext uri="{FF2B5EF4-FFF2-40B4-BE49-F238E27FC236}">
                <a16:creationId xmlns:a16="http://schemas.microsoft.com/office/drawing/2014/main" xmlns="" id="{94F0725F-EEA3-4492-B83E-0C1AB1704D22}"/>
              </a:ext>
            </a:extLst>
          </p:cNvPr>
          <p:cNvPicPr>
            <a:picLocks noChangeAspect="1"/>
          </p:cNvPicPr>
          <p:nvPr/>
        </p:nvPicPr>
        <p:blipFill>
          <a:blip r:embed="rId3" cstate="print">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tretch>
            <a:fillRect/>
          </a:stretch>
        </p:blipFill>
        <p:spPr>
          <a:xfrm>
            <a:off x="1844430" y="5416163"/>
            <a:ext cx="379959" cy="379959"/>
          </a:xfrm>
          <a:prstGeom prst="rect">
            <a:avLst/>
          </a:prstGeom>
        </p:spPr>
      </p:pic>
      <p:pic>
        <p:nvPicPr>
          <p:cNvPr id="12" name="Picture 11">
            <a:extLst>
              <a:ext uri="{FF2B5EF4-FFF2-40B4-BE49-F238E27FC236}">
                <a16:creationId xmlns:a16="http://schemas.microsoft.com/office/drawing/2014/main" xmlns="" id="{95520FAA-1B24-41F2-A490-754C4F1FEF48}"/>
              </a:ext>
            </a:extLst>
          </p:cNvPr>
          <p:cNvPicPr>
            <a:picLocks noChangeAspect="1"/>
          </p:cNvPicPr>
          <p:nvPr/>
        </p:nvPicPr>
        <p:blipFill>
          <a:blip r:embed="rId5" cstate="print">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2418052" y="5611258"/>
            <a:ext cx="593565" cy="981924"/>
          </a:xfrm>
          <a:prstGeom prst="rect">
            <a:avLst/>
          </a:prstGeom>
        </p:spPr>
      </p:pic>
      <p:pic>
        <p:nvPicPr>
          <p:cNvPr id="17" name="Picture 16">
            <a:extLst>
              <a:ext uri="{FF2B5EF4-FFF2-40B4-BE49-F238E27FC236}">
                <a16:creationId xmlns:a16="http://schemas.microsoft.com/office/drawing/2014/main" xmlns="" id="{2D9E048B-89B5-4BB1-B7BB-1FD2010B7AB1}"/>
              </a:ext>
            </a:extLst>
          </p:cNvPr>
          <p:cNvPicPr>
            <a:picLocks noChangeAspect="1"/>
          </p:cNvPicPr>
          <p:nvPr/>
        </p:nvPicPr>
        <p:blipFill>
          <a:blip r:embed="rId7" cstate="print">
            <a:extLst>
              <a:ext uri="{28A0092B-C50C-407E-A947-70E740481C1C}">
                <a14:useLocalDpi xmlns:a14="http://schemas.microsoft.com/office/drawing/2010/main" val="0"/>
              </a:ext>
              <a:ext uri="{837473B0-CC2E-450A-ABE3-18F120FF3D39}">
                <a1611:picAttrSrcUrl xmlns:a1611="http://schemas.microsoft.com/office/drawing/2016/11/main" xmlns="" r:id="rId8"/>
              </a:ext>
            </a:extLst>
          </a:blip>
          <a:stretch>
            <a:fillRect/>
          </a:stretch>
        </p:blipFill>
        <p:spPr>
          <a:xfrm>
            <a:off x="3004796" y="5463072"/>
            <a:ext cx="752700" cy="562173"/>
          </a:xfrm>
          <a:prstGeom prst="rect">
            <a:avLst/>
          </a:prstGeom>
        </p:spPr>
      </p:pic>
      <p:pic>
        <p:nvPicPr>
          <p:cNvPr id="21" name="Picture 20">
            <a:extLst>
              <a:ext uri="{FF2B5EF4-FFF2-40B4-BE49-F238E27FC236}">
                <a16:creationId xmlns:a16="http://schemas.microsoft.com/office/drawing/2014/main" xmlns="" id="{E40B2A19-5D42-43B2-BF0C-0175D6CF6B7A}"/>
              </a:ext>
            </a:extLst>
          </p:cNvPr>
          <p:cNvPicPr>
            <a:picLocks noChangeAspect="1"/>
          </p:cNvPicPr>
          <p:nvPr/>
        </p:nvPicPr>
        <p:blipFill>
          <a:blip r:embed="rId9" cstate="print">
            <a:extLst>
              <a:ext uri="{28A0092B-C50C-407E-A947-70E740481C1C}">
                <a14:useLocalDpi xmlns:a14="http://schemas.microsoft.com/office/drawing/2010/main" val="0"/>
              </a:ext>
              <a:ext uri="{837473B0-CC2E-450A-ABE3-18F120FF3D39}">
                <a1611:picAttrSrcUrl xmlns:a1611="http://schemas.microsoft.com/office/drawing/2016/11/main" xmlns="" r:id="rId10"/>
              </a:ext>
            </a:extLst>
          </a:blip>
          <a:stretch>
            <a:fillRect/>
          </a:stretch>
        </p:blipFill>
        <p:spPr>
          <a:xfrm>
            <a:off x="3019829" y="6034122"/>
            <a:ext cx="783026" cy="523975"/>
          </a:xfrm>
          <a:prstGeom prst="rect">
            <a:avLst/>
          </a:prstGeom>
        </p:spPr>
      </p:pic>
      <p:pic>
        <p:nvPicPr>
          <p:cNvPr id="26" name="Picture 25">
            <a:extLst>
              <a:ext uri="{FF2B5EF4-FFF2-40B4-BE49-F238E27FC236}">
                <a16:creationId xmlns:a16="http://schemas.microsoft.com/office/drawing/2014/main" xmlns="" id="{317F8603-DA3A-4D6F-9330-9E69F3D8BD88}"/>
              </a:ext>
            </a:extLst>
          </p:cNvPr>
          <p:cNvPicPr>
            <a:picLocks noChangeAspect="1"/>
          </p:cNvPicPr>
          <p:nvPr/>
        </p:nvPicPr>
        <p:blipFill>
          <a:blip r:embed="rId11" cstate="print">
            <a:extLst>
              <a:ext uri="{28A0092B-C50C-407E-A947-70E740481C1C}">
                <a14:useLocalDpi xmlns:a14="http://schemas.microsoft.com/office/drawing/2010/main" val="0"/>
              </a:ext>
              <a:ext uri="{837473B0-CC2E-450A-ABE3-18F120FF3D39}">
                <a1611:picAttrSrcUrl xmlns:a1611="http://schemas.microsoft.com/office/drawing/2016/11/main" xmlns="" r:id="rId12"/>
              </a:ext>
            </a:extLst>
          </a:blip>
          <a:stretch>
            <a:fillRect/>
          </a:stretch>
        </p:blipFill>
        <p:spPr>
          <a:xfrm>
            <a:off x="6804248" y="3154709"/>
            <a:ext cx="517678" cy="598883"/>
          </a:xfrm>
          <a:prstGeom prst="rect">
            <a:avLst/>
          </a:prstGeom>
        </p:spPr>
      </p:pic>
      <p:pic>
        <p:nvPicPr>
          <p:cNvPr id="29" name="Picture 28">
            <a:extLst>
              <a:ext uri="{FF2B5EF4-FFF2-40B4-BE49-F238E27FC236}">
                <a16:creationId xmlns:a16="http://schemas.microsoft.com/office/drawing/2014/main" xmlns="" id="{F5F4D4C5-B961-4A27-A9D1-A763DCB49A23}"/>
              </a:ext>
            </a:extLst>
          </p:cNvPr>
          <p:cNvPicPr>
            <a:picLocks noChangeAspect="1"/>
          </p:cNvPicPr>
          <p:nvPr/>
        </p:nvPicPr>
        <p:blipFill>
          <a:blip r:embed="rId13" cstate="print">
            <a:extLst>
              <a:ext uri="{28A0092B-C50C-407E-A947-70E740481C1C}">
                <a14:useLocalDpi xmlns:a14="http://schemas.microsoft.com/office/drawing/2010/main" val="0"/>
              </a:ext>
              <a:ext uri="{837473B0-CC2E-450A-ABE3-18F120FF3D39}">
                <a1611:picAttrSrcUrl xmlns:a1611="http://schemas.microsoft.com/office/drawing/2016/11/main" xmlns="" r:id="rId14"/>
              </a:ext>
            </a:extLst>
          </a:blip>
          <a:stretch>
            <a:fillRect/>
          </a:stretch>
        </p:blipFill>
        <p:spPr>
          <a:xfrm>
            <a:off x="7714827" y="4355728"/>
            <a:ext cx="1093696" cy="1170879"/>
          </a:xfrm>
          <a:prstGeom prst="rect">
            <a:avLst/>
          </a:prstGeom>
        </p:spPr>
      </p:pic>
    </p:spTree>
    <p:extLst>
      <p:ext uri="{BB962C8B-B14F-4D97-AF65-F5344CB8AC3E}">
        <p14:creationId xmlns:p14="http://schemas.microsoft.com/office/powerpoint/2010/main" val="937860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825294057"/>
              </p:ext>
            </p:extLst>
          </p:nvPr>
        </p:nvGraphicFramePr>
        <p:xfrm>
          <a:off x="53752" y="68663"/>
          <a:ext cx="9036495" cy="6720674"/>
        </p:xfrm>
        <a:graphic>
          <a:graphicData uri="http://schemas.openxmlformats.org/drawingml/2006/table">
            <a:tbl>
              <a:tblPr firstRow="1" bandRow="1">
                <a:tableStyleId>{5C22544A-7EE6-4342-B048-85BDC9FD1C3A}</a:tableStyleId>
              </a:tblPr>
              <a:tblGrid>
                <a:gridCol w="1550192">
                  <a:extLst>
                    <a:ext uri="{9D8B030D-6E8A-4147-A177-3AD203B41FA5}">
                      <a16:colId xmlns:a16="http://schemas.microsoft.com/office/drawing/2014/main" xmlns="" val="20000"/>
                    </a:ext>
                  </a:extLst>
                </a:gridCol>
                <a:gridCol w="1383880">
                  <a:extLst>
                    <a:ext uri="{9D8B030D-6E8A-4147-A177-3AD203B41FA5}">
                      <a16:colId xmlns:a16="http://schemas.microsoft.com/office/drawing/2014/main" xmlns="" val="20001"/>
                    </a:ext>
                  </a:extLst>
                </a:gridCol>
                <a:gridCol w="1958196">
                  <a:extLst>
                    <a:ext uri="{9D8B030D-6E8A-4147-A177-3AD203B41FA5}">
                      <a16:colId xmlns:a16="http://schemas.microsoft.com/office/drawing/2014/main" xmlns="" val="20002"/>
                    </a:ext>
                  </a:extLst>
                </a:gridCol>
                <a:gridCol w="2002244">
                  <a:extLst>
                    <a:ext uri="{9D8B030D-6E8A-4147-A177-3AD203B41FA5}">
                      <a16:colId xmlns:a16="http://schemas.microsoft.com/office/drawing/2014/main" xmlns="" val="20003"/>
                    </a:ext>
                  </a:extLst>
                </a:gridCol>
                <a:gridCol w="2141983">
                  <a:extLst>
                    <a:ext uri="{9D8B030D-6E8A-4147-A177-3AD203B41FA5}">
                      <a16:colId xmlns:a16="http://schemas.microsoft.com/office/drawing/2014/main" xmlns="" val="20004"/>
                    </a:ext>
                  </a:extLst>
                </a:gridCol>
              </a:tblGrid>
              <a:tr h="380834">
                <a:tc>
                  <a:txBody>
                    <a:bodyPr/>
                    <a:lstStyle/>
                    <a:p>
                      <a:r>
                        <a:rPr lang="en-GB" sz="1800" b="1" u="none" dirty="0">
                          <a:solidFill>
                            <a:schemeClr val="tx1"/>
                          </a:solidFill>
                          <a:latin typeface="Comic Sans MS" pitchFamily="66" charset="0"/>
                        </a:rPr>
                        <a:t>Monday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b="1" u="none" dirty="0">
                          <a:solidFill>
                            <a:schemeClr val="tx1"/>
                          </a:solidFill>
                          <a:latin typeface="Comic Sans MS" pitchFamily="66" charset="0"/>
                        </a:rPr>
                        <a:t>Tuesday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b="1" i="0" u="none" kern="1200" baseline="0" dirty="0">
                          <a:solidFill>
                            <a:schemeClr val="dk1"/>
                          </a:solidFill>
                          <a:effectLst/>
                          <a:latin typeface="Comic Sans MS" pitchFamily="66" charset="0"/>
                          <a:ea typeface="+mn-ea"/>
                          <a:cs typeface="+mn-cs"/>
                        </a:rPr>
                        <a:t>Wednesday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b="1" u="none" baseline="0" dirty="0">
                          <a:solidFill>
                            <a:schemeClr val="tx1"/>
                          </a:solidFill>
                          <a:latin typeface="Comic Sans MS" pitchFamily="66" charset="0"/>
                        </a:rPr>
                        <a:t>Thursday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b="1" u="none" dirty="0">
                          <a:solidFill>
                            <a:schemeClr val="tx1"/>
                          </a:solidFill>
                          <a:latin typeface="Comic Sans MS" pitchFamily="66" charset="0"/>
                        </a:rPr>
                        <a:t>Friday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r h="6125078">
                <a:tc>
                  <a:txBody>
                    <a:bodyPr/>
                    <a:lstStyle/>
                    <a:p>
                      <a:r>
                        <a:rPr lang="en-GB" sz="1800" b="0" u="sng" dirty="0">
                          <a:solidFill>
                            <a:schemeClr val="tx1"/>
                          </a:solidFill>
                          <a:latin typeface="Comic Sans MS" pitchFamily="66" charset="0"/>
                        </a:rPr>
                        <a:t>Reading </a:t>
                      </a:r>
                    </a:p>
                    <a:p>
                      <a:r>
                        <a:rPr lang="en-GB" sz="1400" b="0" u="none" dirty="0">
                          <a:solidFill>
                            <a:schemeClr val="tx1"/>
                          </a:solidFill>
                          <a:latin typeface="Comic Sans MS" pitchFamily="66" charset="0"/>
                        </a:rPr>
                        <a:t>Can you read your favourite story with a family member. You could also act it out.</a:t>
                      </a:r>
                    </a:p>
                    <a:p>
                      <a:endParaRPr lang="en-GB" sz="12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b="0" i="0" u="sng" kern="1200" dirty="0">
                          <a:solidFill>
                            <a:schemeClr val="dk1"/>
                          </a:solidFill>
                          <a:effectLst/>
                          <a:latin typeface="+mn-lt"/>
                          <a:ea typeface="+mn-ea"/>
                          <a:cs typeface="+mn-cs"/>
                        </a:rPr>
                        <a:t>P.E </a:t>
                      </a:r>
                    </a:p>
                    <a:p>
                      <a:r>
                        <a:rPr lang="en-GB" sz="1400" b="0" i="0" kern="1200" dirty="0">
                          <a:solidFill>
                            <a:schemeClr val="dk1"/>
                          </a:solidFill>
                          <a:effectLst/>
                          <a:latin typeface="+mn-lt"/>
                          <a:ea typeface="+mn-ea"/>
                          <a:cs typeface="+mn-cs"/>
                        </a:rPr>
                        <a:t>This is a great website: </a:t>
                      </a:r>
                      <a:r>
                        <a:rPr lang="en-GB" sz="1400" b="0" i="0" kern="1200" dirty="0">
                          <a:solidFill>
                            <a:schemeClr val="dk1"/>
                          </a:solidFill>
                          <a:effectLst/>
                          <a:latin typeface="+mn-lt"/>
                          <a:ea typeface="+mn-ea"/>
                          <a:cs typeface="+mn-cs"/>
                          <a:hlinkClick r:id="rId2"/>
                        </a:rPr>
                        <a:t>https://home.jasmineactive.com/login</a:t>
                      </a:r>
                      <a:r>
                        <a:rPr lang="en-GB" sz="1400" b="0" i="0" kern="1200" dirty="0">
                          <a:solidFill>
                            <a:schemeClr val="dk1"/>
                          </a:solidFill>
                          <a:effectLst/>
                          <a:latin typeface="+mn-lt"/>
                          <a:ea typeface="+mn-ea"/>
                          <a:cs typeface="+mn-cs"/>
                        </a:rPr>
                        <a:t> </a:t>
                      </a:r>
                    </a:p>
                    <a:p>
                      <a:r>
                        <a:rPr lang="en-GB" sz="1400" b="0" i="0" kern="1200" dirty="0">
                          <a:solidFill>
                            <a:schemeClr val="dk1"/>
                          </a:solidFill>
                          <a:effectLst/>
                          <a:latin typeface="+mn-lt"/>
                          <a:ea typeface="+mn-ea"/>
                          <a:cs typeface="+mn-cs"/>
                        </a:rPr>
                        <a:t>The username is: parent@stanthonys-2.com </a:t>
                      </a:r>
                    </a:p>
                    <a:p>
                      <a:r>
                        <a:rPr lang="en-GB" sz="1400" b="0" i="0" kern="1200" dirty="0">
                          <a:solidFill>
                            <a:schemeClr val="dk1"/>
                          </a:solidFill>
                          <a:effectLst/>
                          <a:latin typeface="+mn-lt"/>
                          <a:ea typeface="+mn-ea"/>
                          <a:cs typeface="+mn-cs"/>
                        </a:rPr>
                        <a:t>The password is: </a:t>
                      </a:r>
                      <a:r>
                        <a:rPr lang="en-GB" sz="1400" b="0" i="0" kern="1200" dirty="0" err="1">
                          <a:solidFill>
                            <a:schemeClr val="dk1"/>
                          </a:solidFill>
                          <a:effectLst/>
                          <a:latin typeface="+mn-lt"/>
                          <a:ea typeface="+mn-ea"/>
                          <a:cs typeface="+mn-cs"/>
                        </a:rPr>
                        <a:t>stanthonys</a:t>
                      </a:r>
                      <a:endParaRPr lang="en-GB" sz="1400" b="0" i="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b="0" u="none" dirty="0">
                        <a:solidFill>
                          <a:schemeClr val="tx1"/>
                        </a:solidFill>
                        <a:latin typeface="Comic Sans MS" pitchFamily="66" charset="0"/>
                      </a:endParaRPr>
                    </a:p>
                    <a:p>
                      <a:endParaRPr lang="en-GB" sz="1400" b="0" u="sng"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b="0" u="sng" dirty="0">
                          <a:solidFill>
                            <a:schemeClr val="tx1"/>
                          </a:solidFill>
                          <a:latin typeface="Comic Sans MS" pitchFamily="66" charset="0"/>
                        </a:rPr>
                        <a:t>RE </a:t>
                      </a:r>
                      <a:r>
                        <a:rPr lang="en-GB" sz="1600" b="0" u="none" dirty="0">
                          <a:solidFill>
                            <a:schemeClr val="tx1"/>
                          </a:solidFill>
                          <a:latin typeface="Comic Sans MS" pitchFamily="66" charset="0"/>
                        </a:rPr>
                        <a:t>  </a:t>
                      </a:r>
                      <a:r>
                        <a:rPr lang="en-GB" sz="1200" b="0" i="0" u="none" strike="noStrike" kern="1200" dirty="0">
                          <a:solidFill>
                            <a:schemeClr val="dk1"/>
                          </a:solidFill>
                          <a:effectLst/>
                          <a:latin typeface="+mn-lt"/>
                          <a:ea typeface="+mn-ea"/>
                          <a:cs typeface="+mn-cs"/>
                        </a:rPr>
                        <a:t>The Ascension</a:t>
                      </a:r>
                    </a:p>
                    <a:p>
                      <a:pPr rtl="0" fontAlgn="base"/>
                      <a:r>
                        <a:rPr lang="en-US" sz="1200" b="1" i="1" u="none" strike="noStrike" kern="1200" dirty="0">
                          <a:solidFill>
                            <a:schemeClr val="tx2"/>
                          </a:solidFill>
                          <a:effectLst/>
                          <a:latin typeface="+mn-lt"/>
                          <a:ea typeface="+mn-ea"/>
                          <a:cs typeface="+mn-cs"/>
                        </a:rPr>
                        <a:t>The disciples went with Jesus to Bethany, just outside Jerusalem, he told them they had to wait in Jerusalem until the Holy Spirit came.  As Jesus was blessing his disciples, he left them and returned to his father in Heaven.  His disciples praised Jesus and went back to Jerusalem filled with great joy and spent their time praying as they waited for the Holy Spirit.</a:t>
                      </a:r>
                      <a:r>
                        <a:rPr lang="en-US" sz="1200" b="1" i="0" u="none" strike="noStrike" kern="1200" dirty="0">
                          <a:solidFill>
                            <a:schemeClr val="tx2"/>
                          </a:solidFill>
                          <a:effectLst/>
                          <a:latin typeface="+mn-lt"/>
                          <a:ea typeface="+mn-ea"/>
                          <a:cs typeface="+mn-cs"/>
                        </a:rPr>
                        <a:t> </a:t>
                      </a:r>
                      <a:r>
                        <a:rPr lang="en-US" sz="1400" b="0" i="0" u="none" strike="noStrike" kern="1200" dirty="0">
                          <a:solidFill>
                            <a:schemeClr val="dk1"/>
                          </a:solidFill>
                          <a:effectLst/>
                          <a:latin typeface="+mn-lt"/>
                          <a:ea typeface="+mn-ea"/>
                          <a:cs typeface="+mn-cs"/>
                        </a:rPr>
                        <a:t>Based on Luke 24: 48-52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kern="1200" dirty="0">
                          <a:solidFill>
                            <a:schemeClr val="dk1"/>
                          </a:solidFill>
                          <a:effectLst/>
                          <a:latin typeface="+mn-lt"/>
                          <a:ea typeface="+mn-ea"/>
                          <a:cs typeface="+mn-cs"/>
                        </a:rPr>
                        <a:t>Can you write a short paragraph about the feast of the Ascension, describing what happened and why this is important to Christians.  Watch this video clip if you can to help</a:t>
                      </a:r>
                      <a:r>
                        <a:rPr lang="en-US" sz="1800" b="0" i="0" u="none" strike="noStrike" kern="1200" dirty="0">
                          <a:solidFill>
                            <a:schemeClr val="dk1"/>
                          </a:solidFill>
                          <a:effectLst/>
                          <a:latin typeface="+mn-lt"/>
                          <a:ea typeface="+mn-ea"/>
                          <a:cs typeface="+mn-cs"/>
                          <a:hlinkClick r:id="rId3"/>
                        </a:rPr>
                        <a:t>https://www.youtube.com/watch?v=UcFw8pLBSIo</a:t>
                      </a:r>
                      <a:r>
                        <a:rPr lang="en-US" sz="1800" b="0" i="0" u="none" strike="noStrike" kern="1200" dirty="0">
                          <a:solidFill>
                            <a:schemeClr val="dk1"/>
                          </a:solidFill>
                          <a:effectLst/>
                          <a:latin typeface="+mn-lt"/>
                          <a:ea typeface="+mn-ea"/>
                          <a:cs typeface="+mn-cs"/>
                        </a:rPr>
                        <a:t>  </a:t>
                      </a:r>
                    </a:p>
                    <a:p>
                      <a:endParaRPr lang="en-GB" sz="16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2000" b="0" u="sng" dirty="0">
                          <a:solidFill>
                            <a:schemeClr val="tx1"/>
                          </a:solidFill>
                          <a:latin typeface="Comic Sans MS" pitchFamily="66" charset="0"/>
                        </a:rPr>
                        <a:t>Science</a:t>
                      </a:r>
                    </a:p>
                    <a:p>
                      <a:r>
                        <a:rPr lang="en-GB" sz="1800" b="0" u="none" dirty="0">
                          <a:solidFill>
                            <a:schemeClr val="tx1"/>
                          </a:solidFill>
                          <a:latin typeface="Comic Sans MS" pitchFamily="66" charset="0"/>
                        </a:rPr>
                        <a:t>Can you make a chart of things that are living and non living?</a:t>
                      </a:r>
                    </a:p>
                    <a:p>
                      <a:endParaRPr lang="en-GB" sz="1800" b="0" u="sng"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u="sng" dirty="0">
                          <a:solidFill>
                            <a:schemeClr val="tx1"/>
                          </a:solidFill>
                          <a:latin typeface="Comic Sans MS" pitchFamily="66" charset="0"/>
                        </a:rPr>
                        <a:t>Art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u="none" dirty="0">
                          <a:solidFill>
                            <a:schemeClr val="tx1"/>
                          </a:solidFill>
                          <a:latin typeface="Comic Sans MS" pitchFamily="66" charset="0"/>
                        </a:rPr>
                        <a:t>Today is VE Day. VE day stands for </a:t>
                      </a:r>
                      <a:r>
                        <a:rPr lang="en-GB" altLang="en-US" sz="1400" dirty="0"/>
                        <a:t>Victory    in     Europe Day.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400" dirty="0"/>
                        <a:t>On 7</a:t>
                      </a:r>
                      <a:r>
                        <a:rPr lang="en-GB" altLang="en-US" sz="1400" baseline="30000" dirty="0"/>
                        <a:t>th</a:t>
                      </a:r>
                      <a:r>
                        <a:rPr lang="en-GB" altLang="en-US" sz="1400" dirty="0"/>
                        <a:t> May Germany surrendered. This meant that the second world war in Europe was over. This is why we celebrate VE day The following day was one of great celebration. William Churchill  (England’s Prime Minister) made a speech in which he said: ‘My dear friends, this is your hour. This is not victory of a party or of any class. It's a victory of the great British nation as a whole.’ Communities had street parties and churches held services of thanksgiving.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sz="14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sz="1400" dirty="0"/>
                        <a:t>Can you decorate some bunting and have a party lunch with your family to celebrate VE Day</a:t>
                      </a:r>
                    </a:p>
                    <a:p>
                      <a:endParaRPr lang="en-GB" sz="1400" b="0" u="none" dirty="0">
                        <a:solidFill>
                          <a:schemeClr val="tx1"/>
                        </a:solidFill>
                        <a:latin typeface="Comic Sans MS"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1"/>
                  </a:ext>
                </a:extLst>
              </a:tr>
            </a:tbl>
          </a:graphicData>
        </a:graphic>
      </p:graphicFrame>
      <p:graphicFrame>
        <p:nvGraphicFramePr>
          <p:cNvPr id="2" name="Table 2">
            <a:extLst>
              <a:ext uri="{FF2B5EF4-FFF2-40B4-BE49-F238E27FC236}">
                <a16:creationId xmlns:a16="http://schemas.microsoft.com/office/drawing/2014/main" xmlns="" id="{E4FE8185-D720-4F6F-8712-3D47BCACD0F6}"/>
              </a:ext>
            </a:extLst>
          </p:cNvPr>
          <p:cNvGraphicFramePr>
            <a:graphicFrameLocks noGrp="1"/>
          </p:cNvGraphicFramePr>
          <p:nvPr>
            <p:extLst>
              <p:ext uri="{D42A27DB-BD31-4B8C-83A1-F6EECF244321}">
                <p14:modId xmlns:p14="http://schemas.microsoft.com/office/powerpoint/2010/main" val="3723612188"/>
              </p:ext>
            </p:extLst>
          </p:nvPr>
        </p:nvGraphicFramePr>
        <p:xfrm>
          <a:off x="5004048" y="2420888"/>
          <a:ext cx="1800200" cy="3840192"/>
        </p:xfrm>
        <a:graphic>
          <a:graphicData uri="http://schemas.openxmlformats.org/drawingml/2006/table">
            <a:tbl>
              <a:tblPr firstRow="1" bandRow="1">
                <a:tableStyleId>{F5AB1C69-6EDB-4FF4-983F-18BD219EF322}</a:tableStyleId>
              </a:tblPr>
              <a:tblGrid>
                <a:gridCol w="900100">
                  <a:extLst>
                    <a:ext uri="{9D8B030D-6E8A-4147-A177-3AD203B41FA5}">
                      <a16:colId xmlns:a16="http://schemas.microsoft.com/office/drawing/2014/main" xmlns="" val="3928119831"/>
                    </a:ext>
                  </a:extLst>
                </a:gridCol>
                <a:gridCol w="900100">
                  <a:extLst>
                    <a:ext uri="{9D8B030D-6E8A-4147-A177-3AD203B41FA5}">
                      <a16:colId xmlns:a16="http://schemas.microsoft.com/office/drawing/2014/main" xmlns="" val="658027211"/>
                    </a:ext>
                  </a:extLst>
                </a:gridCol>
              </a:tblGrid>
              <a:tr h="1397351">
                <a:tc>
                  <a:txBody>
                    <a:bodyPr/>
                    <a:lstStyle/>
                    <a:p>
                      <a:r>
                        <a:rPr lang="en-GB" dirty="0"/>
                        <a:t>Living</a:t>
                      </a:r>
                    </a:p>
                  </a:txBody>
                  <a:tcPr/>
                </a:tc>
                <a:tc>
                  <a:txBody>
                    <a:bodyPr/>
                    <a:lstStyle/>
                    <a:p>
                      <a:r>
                        <a:rPr lang="en-GB" dirty="0"/>
                        <a:t>Non living</a:t>
                      </a:r>
                    </a:p>
                  </a:txBody>
                  <a:tcPr/>
                </a:tc>
                <a:extLst>
                  <a:ext uri="{0D108BD9-81ED-4DB2-BD59-A6C34878D82A}">
                    <a16:rowId xmlns:a16="http://schemas.microsoft.com/office/drawing/2014/main" xmlns="" val="3453010153"/>
                  </a:ext>
                </a:extLst>
              </a:tr>
              <a:tr h="2442841">
                <a:tc>
                  <a:txBody>
                    <a:bodyPr/>
                    <a:lstStyle/>
                    <a:p>
                      <a:r>
                        <a:rPr lang="en-GB" dirty="0"/>
                        <a:t>Plants</a:t>
                      </a:r>
                    </a:p>
                    <a:p>
                      <a:r>
                        <a:rPr lang="en-GB" dirty="0"/>
                        <a:t>Cats </a:t>
                      </a:r>
                    </a:p>
                    <a:p>
                      <a:r>
                        <a:rPr lang="en-GB" dirty="0"/>
                        <a:t>Dogs</a:t>
                      </a:r>
                    </a:p>
                  </a:txBody>
                  <a:tcPr/>
                </a:tc>
                <a:tc>
                  <a:txBody>
                    <a:bodyPr/>
                    <a:lstStyle/>
                    <a:p>
                      <a:r>
                        <a:rPr lang="en-GB" dirty="0"/>
                        <a:t>Car</a:t>
                      </a:r>
                    </a:p>
                    <a:p>
                      <a:r>
                        <a:rPr lang="en-GB" dirty="0"/>
                        <a:t>Chair </a:t>
                      </a:r>
                    </a:p>
                    <a:p>
                      <a:r>
                        <a:rPr lang="en-GB" dirty="0"/>
                        <a:t>Table </a:t>
                      </a:r>
                    </a:p>
                  </a:txBody>
                  <a:tcPr/>
                </a:tc>
                <a:extLst>
                  <a:ext uri="{0D108BD9-81ED-4DB2-BD59-A6C34878D82A}">
                    <a16:rowId xmlns:a16="http://schemas.microsoft.com/office/drawing/2014/main" xmlns="" val="1923026825"/>
                  </a:ext>
                </a:extLst>
              </a:tr>
            </a:tbl>
          </a:graphicData>
        </a:graphic>
      </p:graphicFrame>
    </p:spTree>
    <p:extLst>
      <p:ext uri="{BB962C8B-B14F-4D97-AF65-F5344CB8AC3E}">
        <p14:creationId xmlns:p14="http://schemas.microsoft.com/office/powerpoint/2010/main" val="9907647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851</TotalTime>
  <Words>1088</Words>
  <Application>Microsoft Office PowerPoint</Application>
  <PresentationFormat>On-screen Show (4:3)</PresentationFormat>
  <Paragraphs>110</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Nikki Tew</dc:creator>
  <cp:lastModifiedBy>Lucy Hoadley</cp:lastModifiedBy>
  <cp:revision>65</cp:revision>
  <cp:lastPrinted>2020-04-24T09:49:25Z</cp:lastPrinted>
  <dcterms:created xsi:type="dcterms:W3CDTF">2020-04-16T19:20:48Z</dcterms:created>
  <dcterms:modified xsi:type="dcterms:W3CDTF">2020-05-03T19:07:51Z</dcterms:modified>
</cp:coreProperties>
</file>