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
  </p:notesMasterIdLst>
  <p:sldIdLst>
    <p:sldId id="256" r:id="rId2"/>
    <p:sldId id="259" r:id="rId3"/>
    <p:sldId id="257" r:id="rId4"/>
  </p:sldIdLst>
  <p:sldSz cx="9144000" cy="6858000" type="screen4x3"/>
  <p:notesSz cx="7102475" cy="93884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8" d="100"/>
          <a:sy n="78" d="100"/>
        </p:scale>
        <p:origin x="-1062" y="13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8163" cy="4699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4022725" y="0"/>
            <a:ext cx="3078163" cy="469900"/>
          </a:xfrm>
          <a:prstGeom prst="rect">
            <a:avLst/>
          </a:prstGeom>
        </p:spPr>
        <p:txBody>
          <a:bodyPr vert="horz" lIns="91440" tIns="45720" rIns="91440" bIns="45720" rtlCol="0"/>
          <a:lstStyle>
            <a:lvl1pPr algn="r">
              <a:defRPr sz="1200"/>
            </a:lvl1pPr>
          </a:lstStyle>
          <a:p>
            <a:fld id="{88C063EA-6E4C-4EF6-8A34-44CAFCDD3C95}" type="datetimeFigureOut">
              <a:rPr lang="en-GB" smtClean="0"/>
              <a:t>10/05/2020</a:t>
            </a:fld>
            <a:endParaRPr lang="en-GB"/>
          </a:p>
        </p:txBody>
      </p:sp>
      <p:sp>
        <p:nvSpPr>
          <p:cNvPr id="4" name="Slide Image Placeholder 3"/>
          <p:cNvSpPr>
            <a:spLocks noGrp="1" noRot="1" noChangeAspect="1"/>
          </p:cNvSpPr>
          <p:nvPr>
            <p:ph type="sldImg" idx="2"/>
          </p:nvPr>
        </p:nvSpPr>
        <p:spPr>
          <a:xfrm>
            <a:off x="1204913" y="704850"/>
            <a:ext cx="4692650" cy="3519488"/>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709613" y="4459288"/>
            <a:ext cx="5683250" cy="4224337"/>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916988"/>
            <a:ext cx="3078163" cy="4699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4022725" y="8916988"/>
            <a:ext cx="3078163" cy="469900"/>
          </a:xfrm>
          <a:prstGeom prst="rect">
            <a:avLst/>
          </a:prstGeom>
        </p:spPr>
        <p:txBody>
          <a:bodyPr vert="horz" lIns="91440" tIns="45720" rIns="91440" bIns="45720" rtlCol="0" anchor="b"/>
          <a:lstStyle>
            <a:lvl1pPr algn="r">
              <a:defRPr sz="1200"/>
            </a:lvl1pPr>
          </a:lstStyle>
          <a:p>
            <a:fld id="{882D7789-5C4C-4E36-980D-A8242A85C944}" type="slidenum">
              <a:rPr lang="en-GB" smtClean="0"/>
              <a:t>‹#›</a:t>
            </a:fld>
            <a:endParaRPr lang="en-GB"/>
          </a:p>
        </p:txBody>
      </p:sp>
    </p:spTree>
    <p:extLst>
      <p:ext uri="{BB962C8B-B14F-4D97-AF65-F5344CB8AC3E}">
        <p14:creationId xmlns:p14="http://schemas.microsoft.com/office/powerpoint/2010/main" val="18170585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882D7789-5C4C-4E36-980D-A8242A85C944}" type="slidenum">
              <a:rPr lang="en-GB" smtClean="0"/>
              <a:t>2</a:t>
            </a:fld>
            <a:endParaRPr lang="en-GB"/>
          </a:p>
        </p:txBody>
      </p:sp>
    </p:spTree>
    <p:extLst>
      <p:ext uri="{BB962C8B-B14F-4D97-AF65-F5344CB8AC3E}">
        <p14:creationId xmlns:p14="http://schemas.microsoft.com/office/powerpoint/2010/main" val="3612074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FC391DA1-CB93-4563-8802-0DCD0529BEB5}" type="datetimeFigureOut">
              <a:rPr lang="en-GB" smtClean="0"/>
              <a:t>10/05/2020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39655B8-27F7-4415-81B2-C6844396C512}" type="slidenum">
              <a:rPr lang="en-GB" smtClean="0"/>
              <a:t>‹#›</a:t>
            </a:fld>
            <a:endParaRPr lang="en-GB"/>
          </a:p>
        </p:txBody>
      </p:sp>
    </p:spTree>
    <p:extLst>
      <p:ext uri="{BB962C8B-B14F-4D97-AF65-F5344CB8AC3E}">
        <p14:creationId xmlns:p14="http://schemas.microsoft.com/office/powerpoint/2010/main" val="21200701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FC391DA1-CB93-4563-8802-0DCD0529BEB5}" type="datetimeFigureOut">
              <a:rPr lang="en-GB" smtClean="0"/>
              <a:t>10/05/2020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39655B8-27F7-4415-81B2-C6844396C512}" type="slidenum">
              <a:rPr lang="en-GB" smtClean="0"/>
              <a:t>‹#›</a:t>
            </a:fld>
            <a:endParaRPr lang="en-GB"/>
          </a:p>
        </p:txBody>
      </p:sp>
    </p:spTree>
    <p:extLst>
      <p:ext uri="{BB962C8B-B14F-4D97-AF65-F5344CB8AC3E}">
        <p14:creationId xmlns:p14="http://schemas.microsoft.com/office/powerpoint/2010/main" val="6016888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FC391DA1-CB93-4563-8802-0DCD0529BEB5}" type="datetimeFigureOut">
              <a:rPr lang="en-GB" smtClean="0"/>
              <a:t>10/05/2020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39655B8-27F7-4415-81B2-C6844396C512}" type="slidenum">
              <a:rPr lang="en-GB" smtClean="0"/>
              <a:t>‹#›</a:t>
            </a:fld>
            <a:endParaRPr lang="en-GB"/>
          </a:p>
        </p:txBody>
      </p:sp>
    </p:spTree>
    <p:extLst>
      <p:ext uri="{BB962C8B-B14F-4D97-AF65-F5344CB8AC3E}">
        <p14:creationId xmlns:p14="http://schemas.microsoft.com/office/powerpoint/2010/main" val="11361940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FC391DA1-CB93-4563-8802-0DCD0529BEB5}" type="datetimeFigureOut">
              <a:rPr lang="en-GB" smtClean="0"/>
              <a:t>10/05/2020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39655B8-27F7-4415-81B2-C6844396C512}" type="slidenum">
              <a:rPr lang="en-GB" smtClean="0"/>
              <a:t>‹#›</a:t>
            </a:fld>
            <a:endParaRPr lang="en-GB"/>
          </a:p>
        </p:txBody>
      </p:sp>
    </p:spTree>
    <p:extLst>
      <p:ext uri="{BB962C8B-B14F-4D97-AF65-F5344CB8AC3E}">
        <p14:creationId xmlns:p14="http://schemas.microsoft.com/office/powerpoint/2010/main" val="8368072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C391DA1-CB93-4563-8802-0DCD0529BEB5}" type="datetimeFigureOut">
              <a:rPr lang="en-GB" smtClean="0"/>
              <a:t>10/05/2020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39655B8-27F7-4415-81B2-C6844396C512}" type="slidenum">
              <a:rPr lang="en-GB" smtClean="0"/>
              <a:t>‹#›</a:t>
            </a:fld>
            <a:endParaRPr lang="en-GB"/>
          </a:p>
        </p:txBody>
      </p:sp>
    </p:spTree>
    <p:extLst>
      <p:ext uri="{BB962C8B-B14F-4D97-AF65-F5344CB8AC3E}">
        <p14:creationId xmlns:p14="http://schemas.microsoft.com/office/powerpoint/2010/main" val="26343322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FC391DA1-CB93-4563-8802-0DCD0529BEB5}" type="datetimeFigureOut">
              <a:rPr lang="en-GB" smtClean="0"/>
              <a:t>10/05/2020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39655B8-27F7-4415-81B2-C6844396C512}" type="slidenum">
              <a:rPr lang="en-GB" smtClean="0"/>
              <a:t>‹#›</a:t>
            </a:fld>
            <a:endParaRPr lang="en-GB"/>
          </a:p>
        </p:txBody>
      </p:sp>
    </p:spTree>
    <p:extLst>
      <p:ext uri="{BB962C8B-B14F-4D97-AF65-F5344CB8AC3E}">
        <p14:creationId xmlns:p14="http://schemas.microsoft.com/office/powerpoint/2010/main" val="39524705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FC391DA1-CB93-4563-8802-0DCD0529BEB5}" type="datetimeFigureOut">
              <a:rPr lang="en-GB" smtClean="0"/>
              <a:t>10/05/2020</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039655B8-27F7-4415-81B2-C6844396C512}" type="slidenum">
              <a:rPr lang="en-GB" smtClean="0"/>
              <a:t>‹#›</a:t>
            </a:fld>
            <a:endParaRPr lang="en-GB"/>
          </a:p>
        </p:txBody>
      </p:sp>
    </p:spTree>
    <p:extLst>
      <p:ext uri="{BB962C8B-B14F-4D97-AF65-F5344CB8AC3E}">
        <p14:creationId xmlns:p14="http://schemas.microsoft.com/office/powerpoint/2010/main" val="20635234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FC391DA1-CB93-4563-8802-0DCD0529BEB5}" type="datetimeFigureOut">
              <a:rPr lang="en-GB" smtClean="0"/>
              <a:t>10/05/2020</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039655B8-27F7-4415-81B2-C6844396C512}" type="slidenum">
              <a:rPr lang="en-GB" smtClean="0"/>
              <a:t>‹#›</a:t>
            </a:fld>
            <a:endParaRPr lang="en-GB"/>
          </a:p>
        </p:txBody>
      </p:sp>
    </p:spTree>
    <p:extLst>
      <p:ext uri="{BB962C8B-B14F-4D97-AF65-F5344CB8AC3E}">
        <p14:creationId xmlns:p14="http://schemas.microsoft.com/office/powerpoint/2010/main" val="28251305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C391DA1-CB93-4563-8802-0DCD0529BEB5}" type="datetimeFigureOut">
              <a:rPr lang="en-GB" smtClean="0"/>
              <a:t>10/05/2020</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039655B8-27F7-4415-81B2-C6844396C512}" type="slidenum">
              <a:rPr lang="en-GB" smtClean="0"/>
              <a:t>‹#›</a:t>
            </a:fld>
            <a:endParaRPr lang="en-GB"/>
          </a:p>
        </p:txBody>
      </p:sp>
    </p:spTree>
    <p:extLst>
      <p:ext uri="{BB962C8B-B14F-4D97-AF65-F5344CB8AC3E}">
        <p14:creationId xmlns:p14="http://schemas.microsoft.com/office/powerpoint/2010/main" val="21642392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C391DA1-CB93-4563-8802-0DCD0529BEB5}" type="datetimeFigureOut">
              <a:rPr lang="en-GB" smtClean="0"/>
              <a:t>10/05/2020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39655B8-27F7-4415-81B2-C6844396C512}" type="slidenum">
              <a:rPr lang="en-GB" smtClean="0"/>
              <a:t>‹#›</a:t>
            </a:fld>
            <a:endParaRPr lang="en-GB"/>
          </a:p>
        </p:txBody>
      </p:sp>
    </p:spTree>
    <p:extLst>
      <p:ext uri="{BB962C8B-B14F-4D97-AF65-F5344CB8AC3E}">
        <p14:creationId xmlns:p14="http://schemas.microsoft.com/office/powerpoint/2010/main" val="38700182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C391DA1-CB93-4563-8802-0DCD0529BEB5}" type="datetimeFigureOut">
              <a:rPr lang="en-GB" smtClean="0"/>
              <a:t>10/05/2020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39655B8-27F7-4415-81B2-C6844396C512}" type="slidenum">
              <a:rPr lang="en-GB" smtClean="0"/>
              <a:t>‹#›</a:t>
            </a:fld>
            <a:endParaRPr lang="en-GB"/>
          </a:p>
        </p:txBody>
      </p:sp>
    </p:spTree>
    <p:extLst>
      <p:ext uri="{BB962C8B-B14F-4D97-AF65-F5344CB8AC3E}">
        <p14:creationId xmlns:p14="http://schemas.microsoft.com/office/powerpoint/2010/main" val="9150692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C391DA1-CB93-4563-8802-0DCD0529BEB5}" type="datetimeFigureOut">
              <a:rPr lang="en-GB" smtClean="0"/>
              <a:t>10/05/2020</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39655B8-27F7-4415-81B2-C6844396C512}" type="slidenum">
              <a:rPr lang="en-GB" smtClean="0"/>
              <a:t>‹#›</a:t>
            </a:fld>
            <a:endParaRPr lang="en-GB"/>
          </a:p>
        </p:txBody>
      </p:sp>
    </p:spTree>
    <p:extLst>
      <p:ext uri="{BB962C8B-B14F-4D97-AF65-F5344CB8AC3E}">
        <p14:creationId xmlns:p14="http://schemas.microsoft.com/office/powerpoint/2010/main" val="308698549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ntew@stanthonys.slough.sch.uk" TargetMode="External"/><Relationship Id="rId2" Type="http://schemas.openxmlformats.org/officeDocument/2006/relationships/hyperlink" Target="https://www.youtube.com/watch?v=C6UFodaFYSo" TargetMode="External"/><Relationship Id="rId1" Type="http://schemas.openxmlformats.org/officeDocument/2006/relationships/slideLayout" Target="../slideLayouts/slideLayout1.xml"/><Relationship Id="rId5" Type="http://schemas.openxmlformats.org/officeDocument/2006/relationships/hyperlink" Target="mailto:KWoolley@StAnthonys.slough.sch.uk" TargetMode="External"/><Relationship Id="rId4" Type="http://schemas.openxmlformats.org/officeDocument/2006/relationships/hyperlink" Target="mailto:Esoton@stanthonys.slough.sch.uk" TargetMode="External"/></Relationships>
</file>

<file path=ppt/slides/_rels/slide2.xml.rels><?xml version="1.0" encoding="UTF-8" standalone="yes"?>
<Relationships xmlns="http://schemas.openxmlformats.org/package/2006/relationships"><Relationship Id="rId8" Type="http://schemas.openxmlformats.org/officeDocument/2006/relationships/image" Target="../media/image6.png"/><Relationship Id="rId13" Type="http://schemas.openxmlformats.org/officeDocument/2006/relationships/image" Target="../media/image11.png"/><Relationship Id="rId3" Type="http://schemas.openxmlformats.org/officeDocument/2006/relationships/image" Target="../media/image1.png"/><Relationship Id="rId7" Type="http://schemas.openxmlformats.org/officeDocument/2006/relationships/image" Target="../media/image5.png"/><Relationship Id="rId12" Type="http://schemas.openxmlformats.org/officeDocument/2006/relationships/image" Target="../media/image10.pn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4.png"/><Relationship Id="rId11" Type="http://schemas.openxmlformats.org/officeDocument/2006/relationships/image" Target="../media/image9.png"/><Relationship Id="rId5" Type="http://schemas.openxmlformats.org/officeDocument/2006/relationships/image" Target="../media/image3.png"/><Relationship Id="rId10" Type="http://schemas.openxmlformats.org/officeDocument/2006/relationships/image" Target="../media/image8.png"/><Relationship Id="rId4" Type="http://schemas.openxmlformats.org/officeDocument/2006/relationships/image" Target="../media/image2.jpeg"/><Relationship Id="rId9" Type="http://schemas.openxmlformats.org/officeDocument/2006/relationships/image" Target="../media/image7.png"/></Relationships>
</file>

<file path=ppt/slides/_rels/slide3.xml.rels><?xml version="1.0" encoding="UTF-8" standalone="yes"?>
<Relationships xmlns="http://schemas.openxmlformats.org/package/2006/relationships"><Relationship Id="rId8" Type="http://schemas.openxmlformats.org/officeDocument/2006/relationships/image" Target="../media/image18.png"/><Relationship Id="rId3" Type="http://schemas.openxmlformats.org/officeDocument/2006/relationships/image" Target="../media/image13.jpeg"/><Relationship Id="rId7" Type="http://schemas.openxmlformats.org/officeDocument/2006/relationships/image" Target="../media/image17.jpeg"/><Relationship Id="rId2" Type="http://schemas.openxmlformats.org/officeDocument/2006/relationships/image" Target="../media/image12.png"/><Relationship Id="rId1" Type="http://schemas.openxmlformats.org/officeDocument/2006/relationships/slideLayout" Target="../slideLayouts/slideLayout2.xml"/><Relationship Id="rId6" Type="http://schemas.openxmlformats.org/officeDocument/2006/relationships/image" Target="../media/image16.png"/><Relationship Id="rId5" Type="http://schemas.openxmlformats.org/officeDocument/2006/relationships/image" Target="../media/image15.jpeg"/><Relationship Id="rId10" Type="http://schemas.openxmlformats.org/officeDocument/2006/relationships/image" Target="../media/image20.png"/><Relationship Id="rId4" Type="http://schemas.openxmlformats.org/officeDocument/2006/relationships/image" Target="../media/image14.jpeg"/><Relationship Id="rId9" Type="http://schemas.openxmlformats.org/officeDocument/2006/relationships/image" Target="../media/image19.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1167831222"/>
              </p:ext>
            </p:extLst>
          </p:nvPr>
        </p:nvGraphicFramePr>
        <p:xfrm>
          <a:off x="35496" y="2276872"/>
          <a:ext cx="9108504" cy="4632960"/>
        </p:xfrm>
        <a:graphic>
          <a:graphicData uri="http://schemas.openxmlformats.org/drawingml/2006/table">
            <a:tbl>
              <a:tblPr firstRow="1" bandRow="1">
                <a:tableStyleId>{5C22544A-7EE6-4342-B048-85BDC9FD1C3A}</a:tableStyleId>
              </a:tblPr>
              <a:tblGrid>
                <a:gridCol w="1524218">
                  <a:extLst>
                    <a:ext uri="{9D8B030D-6E8A-4147-A177-3AD203B41FA5}">
                      <a16:colId xmlns:a16="http://schemas.microsoft.com/office/drawing/2014/main" xmlns="" val="20000"/>
                    </a:ext>
                  </a:extLst>
                </a:gridCol>
                <a:gridCol w="2076182">
                  <a:extLst>
                    <a:ext uri="{9D8B030D-6E8A-4147-A177-3AD203B41FA5}">
                      <a16:colId xmlns:a16="http://schemas.microsoft.com/office/drawing/2014/main" xmlns="" val="20001"/>
                    </a:ext>
                  </a:extLst>
                </a:gridCol>
                <a:gridCol w="2016224">
                  <a:extLst>
                    <a:ext uri="{9D8B030D-6E8A-4147-A177-3AD203B41FA5}">
                      <a16:colId xmlns:a16="http://schemas.microsoft.com/office/drawing/2014/main" xmlns="" val="20002"/>
                    </a:ext>
                  </a:extLst>
                </a:gridCol>
                <a:gridCol w="1800200">
                  <a:extLst>
                    <a:ext uri="{9D8B030D-6E8A-4147-A177-3AD203B41FA5}">
                      <a16:colId xmlns:a16="http://schemas.microsoft.com/office/drawing/2014/main" xmlns="" val="20003"/>
                    </a:ext>
                  </a:extLst>
                </a:gridCol>
                <a:gridCol w="1691680">
                  <a:extLst>
                    <a:ext uri="{9D8B030D-6E8A-4147-A177-3AD203B41FA5}">
                      <a16:colId xmlns:a16="http://schemas.microsoft.com/office/drawing/2014/main" xmlns="" val="20004"/>
                    </a:ext>
                  </a:extLst>
                </a:gridCol>
              </a:tblGrid>
              <a:tr h="330163">
                <a:tc>
                  <a:txBody>
                    <a:bodyPr/>
                    <a:lstStyle/>
                    <a:p>
                      <a:r>
                        <a:rPr lang="en-GB" sz="1600" dirty="0">
                          <a:solidFill>
                            <a:schemeClr val="tx1"/>
                          </a:solidFill>
                          <a:latin typeface="Comic Sans MS" pitchFamily="66" charset="0"/>
                        </a:rPr>
                        <a:t>Monday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GB" sz="1600" dirty="0">
                          <a:solidFill>
                            <a:schemeClr val="tx1"/>
                          </a:solidFill>
                          <a:latin typeface="Comic Sans MS" pitchFamily="66" charset="0"/>
                        </a:rPr>
                        <a:t>Tuesday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GB" sz="1600" dirty="0">
                          <a:solidFill>
                            <a:schemeClr val="tx1"/>
                          </a:solidFill>
                          <a:latin typeface="Comic Sans MS" pitchFamily="66" charset="0"/>
                        </a:rPr>
                        <a:t>Wednesday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GB" sz="1600" dirty="0">
                          <a:solidFill>
                            <a:schemeClr val="tx1"/>
                          </a:solidFill>
                          <a:latin typeface="Comic Sans MS" pitchFamily="66" charset="0"/>
                        </a:rPr>
                        <a:t>Thursday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GB" sz="1600" dirty="0">
                          <a:solidFill>
                            <a:schemeClr val="tx1"/>
                          </a:solidFill>
                          <a:latin typeface="Comic Sans MS" pitchFamily="66" charset="0"/>
                        </a:rPr>
                        <a:t>Friday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10000"/>
                  </a:ext>
                </a:extLst>
              </a:tr>
              <a:tr h="4082010">
                <a:tc>
                  <a:txBody>
                    <a:bodyPr/>
                    <a:lstStyle/>
                    <a:p>
                      <a:r>
                        <a:rPr lang="en-GB" sz="1200" b="0" u="sng" dirty="0" smtClean="0">
                          <a:solidFill>
                            <a:schemeClr val="tx1"/>
                          </a:solidFill>
                          <a:latin typeface="Comic Sans MS" pitchFamily="66" charset="0"/>
                        </a:rPr>
                        <a:t>Literacy</a:t>
                      </a:r>
                    </a:p>
                    <a:p>
                      <a:r>
                        <a:rPr lang="en-GB" sz="1200" b="0" u="none" dirty="0" smtClean="0">
                          <a:solidFill>
                            <a:schemeClr val="tx1"/>
                          </a:solidFill>
                          <a:latin typeface="Comic Sans MS" pitchFamily="66" charset="0"/>
                        </a:rPr>
                        <a:t>‘</a:t>
                      </a:r>
                      <a:r>
                        <a:rPr lang="en-GB" sz="1200" b="0" u="none" dirty="0" err="1" smtClean="0">
                          <a:solidFill>
                            <a:schemeClr val="tx1"/>
                          </a:solidFill>
                          <a:latin typeface="Comic Sans MS" pitchFamily="66" charset="0"/>
                        </a:rPr>
                        <a:t>Anansi</a:t>
                      </a:r>
                      <a:r>
                        <a:rPr lang="en-GB" sz="1200" b="0" u="none" dirty="0" smtClean="0">
                          <a:solidFill>
                            <a:schemeClr val="tx1"/>
                          </a:solidFill>
                          <a:latin typeface="Comic Sans MS" pitchFamily="66" charset="0"/>
                        </a:rPr>
                        <a:t> and the</a:t>
                      </a:r>
                      <a:r>
                        <a:rPr lang="en-GB" sz="1200" b="0" u="none" baseline="0" dirty="0" smtClean="0">
                          <a:solidFill>
                            <a:schemeClr val="tx1"/>
                          </a:solidFill>
                          <a:latin typeface="Comic Sans MS" pitchFamily="66" charset="0"/>
                        </a:rPr>
                        <a:t> yam hill’ is a popular African story. Watch the story being told on the link below.</a:t>
                      </a:r>
                      <a:endParaRPr lang="en-GB" sz="1200" b="0" u="none" dirty="0" smtClean="0">
                        <a:solidFill>
                          <a:schemeClr val="tx1"/>
                        </a:solidFill>
                        <a:latin typeface="Comic Sans MS" pitchFamily="66" charset="0"/>
                      </a:endParaRPr>
                    </a:p>
                    <a:p>
                      <a:r>
                        <a:rPr lang="en-GB" sz="1200" dirty="0" smtClean="0">
                          <a:hlinkClick r:id="rId2"/>
                        </a:rPr>
                        <a:t>https://www.youtube.com/watch?v=C6UFodaFYSo</a:t>
                      </a:r>
                      <a:endParaRPr lang="en-GB" sz="1200" dirty="0" smtClean="0"/>
                    </a:p>
                    <a:p>
                      <a:r>
                        <a:rPr lang="en-GB" sz="1200" b="0" u="none" dirty="0" smtClean="0">
                          <a:solidFill>
                            <a:schemeClr val="tx1"/>
                          </a:solidFill>
                          <a:latin typeface="Comic Sans MS" pitchFamily="66" charset="0"/>
                        </a:rPr>
                        <a:t>Now think about the</a:t>
                      </a:r>
                      <a:r>
                        <a:rPr lang="en-GB" sz="1200" b="0" u="none" baseline="0" dirty="0" smtClean="0">
                          <a:solidFill>
                            <a:schemeClr val="tx1"/>
                          </a:solidFill>
                          <a:latin typeface="Comic Sans MS" pitchFamily="66" charset="0"/>
                        </a:rPr>
                        <a:t> character of </a:t>
                      </a:r>
                      <a:r>
                        <a:rPr lang="en-GB" sz="1200" b="0" u="none" baseline="0" dirty="0" err="1" smtClean="0">
                          <a:solidFill>
                            <a:schemeClr val="tx1"/>
                          </a:solidFill>
                          <a:latin typeface="Comic Sans MS" pitchFamily="66" charset="0"/>
                        </a:rPr>
                        <a:t>Anansi</a:t>
                      </a:r>
                      <a:r>
                        <a:rPr lang="en-GB" sz="1200" b="0" u="none" baseline="0" dirty="0" smtClean="0">
                          <a:solidFill>
                            <a:schemeClr val="tx1"/>
                          </a:solidFill>
                          <a:latin typeface="Comic Sans MS" pitchFamily="66" charset="0"/>
                        </a:rPr>
                        <a:t>, what do you think it would look like? Draw the image that you imagined while you were listening to the story. It can be as imaginative as you like!</a:t>
                      </a:r>
                      <a:endParaRPr lang="en-GB" sz="1200" b="0" u="none" dirty="0">
                        <a:solidFill>
                          <a:schemeClr val="tx1"/>
                        </a:solidFill>
                        <a:latin typeface="Comic Sans MS" pitchFamily="66"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GB" sz="1200" b="0" u="sng" dirty="0" smtClean="0">
                          <a:solidFill>
                            <a:schemeClr val="tx1"/>
                          </a:solidFill>
                          <a:latin typeface="Comic Sans MS" pitchFamily="66" charset="0"/>
                        </a:rPr>
                        <a:t>Literacy</a:t>
                      </a:r>
                    </a:p>
                    <a:p>
                      <a:r>
                        <a:rPr lang="en-GB" sz="1200" b="0" u="none" dirty="0" smtClean="0">
                          <a:solidFill>
                            <a:schemeClr val="tx1"/>
                          </a:solidFill>
                          <a:latin typeface="Comic Sans MS" pitchFamily="66" charset="0"/>
                        </a:rPr>
                        <a:t>Using</a:t>
                      </a:r>
                      <a:r>
                        <a:rPr lang="en-GB" sz="1200" b="0" u="none" baseline="0" dirty="0" smtClean="0">
                          <a:solidFill>
                            <a:schemeClr val="tx1"/>
                          </a:solidFill>
                          <a:latin typeface="Comic Sans MS" pitchFamily="66" charset="0"/>
                        </a:rPr>
                        <a:t> your picture of </a:t>
                      </a:r>
                      <a:r>
                        <a:rPr lang="en-GB" sz="1200" b="0" u="none" baseline="0" dirty="0" err="1" smtClean="0">
                          <a:solidFill>
                            <a:schemeClr val="tx1"/>
                          </a:solidFill>
                          <a:latin typeface="Comic Sans MS" pitchFamily="66" charset="0"/>
                        </a:rPr>
                        <a:t>Anansi</a:t>
                      </a:r>
                      <a:r>
                        <a:rPr lang="en-GB" sz="1200" b="0" u="none" baseline="0" dirty="0" smtClean="0">
                          <a:solidFill>
                            <a:schemeClr val="tx1"/>
                          </a:solidFill>
                          <a:latin typeface="Comic Sans MS" pitchFamily="66" charset="0"/>
                        </a:rPr>
                        <a:t>, today you are going to think about it’s appearance, that means what it looks like.</a:t>
                      </a:r>
                    </a:p>
                    <a:p>
                      <a:r>
                        <a:rPr lang="en-GB" sz="1200" b="0" u="none" baseline="0" dirty="0" smtClean="0">
                          <a:solidFill>
                            <a:schemeClr val="tx1"/>
                          </a:solidFill>
                          <a:latin typeface="Comic Sans MS" pitchFamily="66" charset="0"/>
                        </a:rPr>
                        <a:t>This is my example;</a:t>
                      </a:r>
                    </a:p>
                    <a:p>
                      <a:endParaRPr lang="en-GB" sz="1000" b="0" i="0" u="none" strike="noStrike" dirty="0" smtClean="0">
                        <a:solidFill>
                          <a:srgbClr val="00B050"/>
                        </a:solidFill>
                        <a:effectLst/>
                        <a:latin typeface="Comic Sans MS" pitchFamily="66" charset="0"/>
                      </a:endParaRPr>
                    </a:p>
                    <a:p>
                      <a:r>
                        <a:rPr lang="en-GB" sz="1000" b="0" i="0" u="none" strike="noStrike" dirty="0" smtClean="0">
                          <a:solidFill>
                            <a:srgbClr val="00B050"/>
                          </a:solidFill>
                          <a:effectLst/>
                          <a:latin typeface="Comic Sans MS" pitchFamily="66" charset="0"/>
                        </a:rPr>
                        <a:t>Amazingly</a:t>
                      </a:r>
                      <a:r>
                        <a:rPr lang="en-GB" sz="1000" b="0" i="0" u="none" strike="noStrike" dirty="0" smtClean="0">
                          <a:solidFill>
                            <a:srgbClr val="000000"/>
                          </a:solidFill>
                          <a:effectLst/>
                          <a:latin typeface="Comic Sans MS" pitchFamily="66" charset="0"/>
                        </a:rPr>
                        <a:t>, he has 8, </a:t>
                      </a:r>
                      <a:r>
                        <a:rPr lang="en-GB" sz="1000" b="0" i="0" u="none" strike="noStrike" dirty="0" smtClean="0">
                          <a:solidFill>
                            <a:srgbClr val="7030A0"/>
                          </a:solidFill>
                          <a:effectLst/>
                          <a:latin typeface="Comic Sans MS" pitchFamily="66" charset="0"/>
                        </a:rPr>
                        <a:t>tiny</a:t>
                      </a:r>
                      <a:r>
                        <a:rPr lang="en-GB" sz="1000" b="0" i="0" u="none" strike="noStrike" dirty="0" smtClean="0">
                          <a:solidFill>
                            <a:srgbClr val="000000"/>
                          </a:solidFill>
                          <a:effectLst/>
                          <a:latin typeface="Comic Sans MS" pitchFamily="66" charset="0"/>
                        </a:rPr>
                        <a:t> legs </a:t>
                      </a:r>
                      <a:r>
                        <a:rPr lang="en-GB" sz="1000" b="0" i="0" u="none" strike="noStrike" dirty="0" smtClean="0">
                          <a:solidFill>
                            <a:srgbClr val="FF0000"/>
                          </a:solidFill>
                          <a:effectLst/>
                          <a:latin typeface="Comic Sans MS" pitchFamily="66" charset="0"/>
                        </a:rPr>
                        <a:t>which</a:t>
                      </a:r>
                      <a:r>
                        <a:rPr lang="en-GB" sz="1000" b="0" i="0" u="none" strike="noStrike" dirty="0" smtClean="0">
                          <a:solidFill>
                            <a:srgbClr val="000000"/>
                          </a:solidFill>
                          <a:effectLst/>
                          <a:latin typeface="Comic Sans MS" pitchFamily="66" charset="0"/>
                        </a:rPr>
                        <a:t> he uses to run </a:t>
                      </a:r>
                      <a:r>
                        <a:rPr lang="en-GB" sz="1000" b="0" i="0" u="none" strike="noStrike" dirty="0" smtClean="0">
                          <a:solidFill>
                            <a:srgbClr val="00B050"/>
                          </a:solidFill>
                          <a:effectLst/>
                          <a:latin typeface="Comic Sans MS" pitchFamily="66" charset="0"/>
                        </a:rPr>
                        <a:t>quickly</a:t>
                      </a:r>
                      <a:r>
                        <a:rPr lang="en-GB" sz="1000" b="0" i="0" u="none" strike="noStrike" dirty="0" smtClean="0">
                          <a:solidFill>
                            <a:srgbClr val="000000"/>
                          </a:solidFill>
                          <a:effectLst/>
                          <a:latin typeface="Comic Sans MS" pitchFamily="66" charset="0"/>
                        </a:rPr>
                        <a:t> across the ground. In addition, he looks very </a:t>
                      </a:r>
                      <a:r>
                        <a:rPr lang="en-GB" sz="1000" b="0" i="0" u="none" strike="noStrike" dirty="0" smtClean="0">
                          <a:solidFill>
                            <a:schemeClr val="tx2">
                              <a:lumMod val="60000"/>
                              <a:lumOff val="40000"/>
                            </a:schemeClr>
                          </a:solidFill>
                          <a:effectLst/>
                          <a:latin typeface="Comic Sans MS" pitchFamily="66" charset="0"/>
                        </a:rPr>
                        <a:t>scary like an angry</a:t>
                      </a:r>
                      <a:r>
                        <a:rPr lang="en-GB" sz="1000" b="0" i="0" u="none" strike="noStrike" baseline="0" dirty="0" smtClean="0">
                          <a:solidFill>
                            <a:schemeClr val="tx2">
                              <a:lumMod val="60000"/>
                              <a:lumOff val="40000"/>
                            </a:schemeClr>
                          </a:solidFill>
                          <a:effectLst/>
                          <a:latin typeface="Comic Sans MS" pitchFamily="66" charset="0"/>
                        </a:rPr>
                        <a:t> </a:t>
                      </a:r>
                      <a:r>
                        <a:rPr lang="en-GB" sz="1000" b="0" i="0" u="none" strike="noStrike" dirty="0" smtClean="0">
                          <a:solidFill>
                            <a:schemeClr val="tx2">
                              <a:lumMod val="60000"/>
                              <a:lumOff val="40000"/>
                            </a:schemeClr>
                          </a:solidFill>
                          <a:effectLst/>
                          <a:latin typeface="Comic Sans MS" pitchFamily="66" charset="0"/>
                        </a:rPr>
                        <a:t>monster</a:t>
                      </a:r>
                      <a:r>
                        <a:rPr lang="en-GB" sz="1000" b="0" i="0" u="none" strike="noStrike" dirty="0" smtClean="0">
                          <a:solidFill>
                            <a:srgbClr val="000000"/>
                          </a:solidFill>
                          <a:effectLst/>
                          <a:latin typeface="Comic Sans MS" pitchFamily="66" charset="0"/>
                        </a:rPr>
                        <a:t>. </a:t>
                      </a:r>
                      <a:r>
                        <a:rPr lang="en-GB" sz="1000" b="0" i="0" u="none" strike="noStrike" dirty="0" smtClean="0">
                          <a:solidFill>
                            <a:srgbClr val="00B050"/>
                          </a:solidFill>
                          <a:effectLst/>
                          <a:latin typeface="Comic Sans MS" pitchFamily="66" charset="0"/>
                        </a:rPr>
                        <a:t>Unbelievably</a:t>
                      </a:r>
                      <a:r>
                        <a:rPr lang="en-GB" sz="1000" b="0" i="0" u="none" strike="noStrike" dirty="0" smtClean="0">
                          <a:solidFill>
                            <a:srgbClr val="000000"/>
                          </a:solidFill>
                          <a:effectLst/>
                          <a:latin typeface="Comic Sans MS" pitchFamily="66" charset="0"/>
                        </a:rPr>
                        <a:t>, he is </a:t>
                      </a:r>
                      <a:r>
                        <a:rPr lang="en-GB" sz="1000" b="0" i="0" u="none" strike="noStrike" dirty="0" smtClean="0">
                          <a:solidFill>
                            <a:schemeClr val="tx2">
                              <a:lumMod val="60000"/>
                              <a:lumOff val="40000"/>
                            </a:schemeClr>
                          </a:solidFill>
                          <a:effectLst/>
                          <a:latin typeface="Comic Sans MS" pitchFamily="66" charset="0"/>
                        </a:rPr>
                        <a:t>as black as the scary night</a:t>
                      </a:r>
                      <a:r>
                        <a:rPr lang="en-GB" sz="1000" b="0" i="0" u="none" strike="noStrike" dirty="0" smtClean="0">
                          <a:solidFill>
                            <a:srgbClr val="000000"/>
                          </a:solidFill>
                          <a:effectLst/>
                          <a:latin typeface="Comic Sans MS" pitchFamily="66" charset="0"/>
                        </a:rPr>
                        <a:t> and his legs are covered in fur. On his face, he has </a:t>
                      </a:r>
                      <a:r>
                        <a:rPr lang="en-GB" sz="1000" b="0" i="0" u="none" strike="noStrike" dirty="0" smtClean="0">
                          <a:solidFill>
                            <a:schemeClr val="accent4">
                              <a:lumMod val="75000"/>
                            </a:schemeClr>
                          </a:solidFill>
                          <a:effectLst/>
                          <a:latin typeface="Comic Sans MS" pitchFamily="66" charset="0"/>
                        </a:rPr>
                        <a:t>blood-red</a:t>
                      </a:r>
                      <a:r>
                        <a:rPr lang="en-GB" sz="1000" b="0" i="0" u="none" strike="noStrike" dirty="0" smtClean="0">
                          <a:solidFill>
                            <a:srgbClr val="000000"/>
                          </a:solidFill>
                          <a:effectLst/>
                          <a:latin typeface="Comic Sans MS" pitchFamily="66" charset="0"/>
                        </a:rPr>
                        <a:t> eyes </a:t>
                      </a:r>
                      <a:r>
                        <a:rPr lang="en-GB" sz="1000" b="0" i="0" u="none" strike="noStrike" dirty="0" smtClean="0">
                          <a:solidFill>
                            <a:srgbClr val="FF0000"/>
                          </a:solidFill>
                          <a:effectLst/>
                          <a:latin typeface="Comic Sans MS" pitchFamily="66" charset="0"/>
                        </a:rPr>
                        <a:t>which</a:t>
                      </a:r>
                      <a:r>
                        <a:rPr lang="en-GB" sz="1000" b="0" i="0" u="none" strike="noStrike" dirty="0" smtClean="0">
                          <a:solidFill>
                            <a:srgbClr val="000000"/>
                          </a:solidFill>
                          <a:effectLst/>
                          <a:latin typeface="Comic Sans MS" pitchFamily="66" charset="0"/>
                        </a:rPr>
                        <a:t> glow in the dark.</a:t>
                      </a:r>
                    </a:p>
                    <a:p>
                      <a:endParaRPr lang="en-GB" sz="1200" b="0" i="0" u="none" strike="noStrike" dirty="0" smtClean="0">
                        <a:solidFill>
                          <a:srgbClr val="00B050"/>
                        </a:solidFill>
                        <a:effectLst/>
                        <a:latin typeface="Comic Sans MS" pitchFamily="66" charset="0"/>
                      </a:endParaRPr>
                    </a:p>
                    <a:p>
                      <a:r>
                        <a:rPr lang="en-GB" sz="1200" b="0" i="0" u="none" strike="noStrike" dirty="0" smtClean="0">
                          <a:solidFill>
                            <a:schemeClr val="tx1"/>
                          </a:solidFill>
                          <a:effectLst/>
                          <a:latin typeface="Comic Sans MS" pitchFamily="66" charset="0"/>
                        </a:rPr>
                        <a:t>In my paragraph I used </a:t>
                      </a:r>
                      <a:r>
                        <a:rPr lang="en-GB" sz="1200" b="0" i="0" u="none" strike="noStrike" dirty="0" smtClean="0">
                          <a:solidFill>
                            <a:srgbClr val="00B050"/>
                          </a:solidFill>
                          <a:effectLst/>
                          <a:latin typeface="Comic Sans MS" pitchFamily="66" charset="0"/>
                        </a:rPr>
                        <a:t>Adverbs, </a:t>
                      </a:r>
                      <a:r>
                        <a:rPr lang="en-GB" sz="1200" b="0" i="0" u="none" strike="noStrike" dirty="0" smtClean="0">
                          <a:solidFill>
                            <a:srgbClr val="7030A0"/>
                          </a:solidFill>
                          <a:effectLst/>
                          <a:latin typeface="Comic Sans MS" pitchFamily="66" charset="0"/>
                        </a:rPr>
                        <a:t>adjectives, </a:t>
                      </a:r>
                      <a:r>
                        <a:rPr lang="en-GB" sz="1200" b="0" i="0" u="none" strike="noStrike" dirty="0" smtClean="0">
                          <a:solidFill>
                            <a:srgbClr val="FF0000"/>
                          </a:solidFill>
                          <a:effectLst/>
                          <a:latin typeface="Comic Sans MS" pitchFamily="66" charset="0"/>
                        </a:rPr>
                        <a:t>conjunctions, </a:t>
                      </a:r>
                      <a:r>
                        <a:rPr lang="en-GB" sz="1200" b="0" i="0" u="none" strike="noStrike" dirty="0" smtClean="0">
                          <a:solidFill>
                            <a:schemeClr val="tx2">
                              <a:lumMod val="60000"/>
                              <a:lumOff val="40000"/>
                            </a:schemeClr>
                          </a:solidFill>
                          <a:effectLst/>
                          <a:latin typeface="Comic Sans MS" pitchFamily="66" charset="0"/>
                        </a:rPr>
                        <a:t>similes </a:t>
                      </a:r>
                      <a:r>
                        <a:rPr lang="en-GB" sz="1200" b="0" i="0" u="none" strike="noStrike" dirty="0" smtClean="0">
                          <a:solidFill>
                            <a:schemeClr val="tx1"/>
                          </a:solidFill>
                          <a:effectLst/>
                          <a:latin typeface="Comic Sans MS" pitchFamily="66" charset="0"/>
                        </a:rPr>
                        <a:t>to add detail, now it’s your turn.</a:t>
                      </a:r>
                      <a:endParaRPr lang="en-GB" sz="1200" b="0" u="none" dirty="0">
                        <a:solidFill>
                          <a:srgbClr val="00B050"/>
                        </a:solidFill>
                        <a:latin typeface="Comic Sans MS" pitchFamily="66"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GB" sz="1200" b="0" u="sng" dirty="0" smtClean="0">
                          <a:solidFill>
                            <a:schemeClr val="tx1"/>
                          </a:solidFill>
                          <a:latin typeface="Comic Sans MS" pitchFamily="66" charset="0"/>
                        </a:rPr>
                        <a:t>Literacy</a:t>
                      </a:r>
                    </a:p>
                    <a:p>
                      <a:r>
                        <a:rPr lang="en-GB" sz="1200" b="0" u="none" dirty="0" smtClean="0">
                          <a:solidFill>
                            <a:schemeClr val="tx1"/>
                          </a:solidFill>
                          <a:latin typeface="Comic Sans MS" pitchFamily="66" charset="0"/>
                        </a:rPr>
                        <a:t>Today</a:t>
                      </a:r>
                      <a:r>
                        <a:rPr lang="en-GB" sz="1200" b="0" u="none" baseline="0" dirty="0" smtClean="0">
                          <a:solidFill>
                            <a:schemeClr val="tx1"/>
                          </a:solidFill>
                          <a:latin typeface="Comic Sans MS" pitchFamily="66" charset="0"/>
                        </a:rPr>
                        <a:t> you are now going to think about </a:t>
                      </a:r>
                      <a:r>
                        <a:rPr lang="en-GB" sz="1200" b="0" u="none" baseline="0" dirty="0" err="1" smtClean="0">
                          <a:solidFill>
                            <a:schemeClr val="tx1"/>
                          </a:solidFill>
                          <a:latin typeface="Comic Sans MS" pitchFamily="66" charset="0"/>
                        </a:rPr>
                        <a:t>Anansi’s</a:t>
                      </a:r>
                      <a:r>
                        <a:rPr lang="en-GB" sz="1200" b="0" u="none" baseline="0" dirty="0" smtClean="0">
                          <a:solidFill>
                            <a:schemeClr val="tx1"/>
                          </a:solidFill>
                          <a:latin typeface="Comic Sans MS" pitchFamily="66" charset="0"/>
                        </a:rPr>
                        <a:t> personality, which means how it acts.</a:t>
                      </a:r>
                    </a:p>
                    <a:p>
                      <a:r>
                        <a:rPr lang="en-GB" sz="1000" b="0" u="none" baseline="0" dirty="0" err="1" smtClean="0">
                          <a:solidFill>
                            <a:schemeClr val="tx1"/>
                          </a:solidFill>
                          <a:latin typeface="Comic Sans MS" pitchFamily="66" charset="0"/>
                        </a:rPr>
                        <a:t>Anansi</a:t>
                      </a:r>
                      <a:r>
                        <a:rPr lang="en-GB" sz="1000" b="0" u="none" baseline="0" dirty="0" smtClean="0">
                          <a:solidFill>
                            <a:schemeClr val="tx1"/>
                          </a:solidFill>
                          <a:latin typeface="Comic Sans MS" pitchFamily="66" charset="0"/>
                        </a:rPr>
                        <a:t> is </a:t>
                      </a:r>
                      <a:r>
                        <a:rPr lang="en-GB" sz="1000" b="0" u="none" baseline="0" dirty="0" smtClean="0">
                          <a:solidFill>
                            <a:schemeClr val="tx2">
                              <a:lumMod val="60000"/>
                              <a:lumOff val="40000"/>
                            </a:schemeClr>
                          </a:solidFill>
                          <a:latin typeface="Comic Sans MS" pitchFamily="66" charset="0"/>
                        </a:rPr>
                        <a:t>as cheeky as a monkey</a:t>
                      </a:r>
                      <a:r>
                        <a:rPr lang="en-GB" sz="1000" b="0" u="none" baseline="0" dirty="0" smtClean="0">
                          <a:solidFill>
                            <a:schemeClr val="tx1"/>
                          </a:solidFill>
                          <a:latin typeface="Comic Sans MS" pitchFamily="66" charset="0"/>
                        </a:rPr>
                        <a:t> </a:t>
                      </a:r>
                      <a:r>
                        <a:rPr lang="en-GB" sz="1000" b="0" u="none" baseline="0" dirty="0" smtClean="0">
                          <a:solidFill>
                            <a:srgbClr val="FF0000"/>
                          </a:solidFill>
                          <a:latin typeface="Comic Sans MS" pitchFamily="66" charset="0"/>
                        </a:rPr>
                        <a:t>because </a:t>
                      </a:r>
                      <a:r>
                        <a:rPr lang="en-GB" sz="1000" b="0" u="none" baseline="0" dirty="0" smtClean="0">
                          <a:solidFill>
                            <a:schemeClr val="tx1"/>
                          </a:solidFill>
                          <a:latin typeface="Comic Sans MS" pitchFamily="66" charset="0"/>
                        </a:rPr>
                        <a:t>he likes to trick all the animals.</a:t>
                      </a:r>
                    </a:p>
                    <a:p>
                      <a:endParaRPr lang="en-GB" sz="1200" b="0" u="none" baseline="0" dirty="0" smtClean="0">
                        <a:solidFill>
                          <a:schemeClr val="tx1"/>
                        </a:solidFill>
                        <a:latin typeface="Comic Sans MS" pitchFamily="66" charset="0"/>
                      </a:endParaRPr>
                    </a:p>
                    <a:p>
                      <a:r>
                        <a:rPr lang="en-GB" sz="1200" b="0" u="none" baseline="0" dirty="0" smtClean="0">
                          <a:solidFill>
                            <a:schemeClr val="tx1"/>
                          </a:solidFill>
                          <a:latin typeface="Comic Sans MS" pitchFamily="66" charset="0"/>
                        </a:rPr>
                        <a:t>Think back to the story from Monday, you may even want to listen to it again so you can think of all the different choices </a:t>
                      </a:r>
                      <a:r>
                        <a:rPr lang="en-GB" sz="1200" b="0" u="none" baseline="0" dirty="0" err="1" smtClean="0">
                          <a:solidFill>
                            <a:schemeClr val="tx1"/>
                          </a:solidFill>
                          <a:latin typeface="Comic Sans MS" pitchFamily="66" charset="0"/>
                        </a:rPr>
                        <a:t>Anansi</a:t>
                      </a:r>
                      <a:r>
                        <a:rPr lang="en-GB" sz="1200" b="0" u="none" baseline="0" dirty="0" smtClean="0">
                          <a:solidFill>
                            <a:schemeClr val="tx1"/>
                          </a:solidFill>
                          <a:latin typeface="Comic Sans MS" pitchFamily="66" charset="0"/>
                        </a:rPr>
                        <a:t> makes good or bad to write about in your paragraph. Today try to include an exclamation sentence starting with ‘How’ or ‘What’</a:t>
                      </a:r>
                    </a:p>
                    <a:p>
                      <a:r>
                        <a:rPr lang="en-GB" sz="1200" b="0" u="none" baseline="0" dirty="0" smtClean="0">
                          <a:solidFill>
                            <a:schemeClr val="tx1"/>
                          </a:solidFill>
                          <a:latin typeface="Comic Sans MS" pitchFamily="66" charset="0"/>
                        </a:rPr>
                        <a:t>How cheeky </a:t>
                      </a:r>
                      <a:r>
                        <a:rPr lang="en-GB" sz="1200" b="0" u="none" baseline="0" dirty="0" err="1" smtClean="0">
                          <a:solidFill>
                            <a:schemeClr val="tx1"/>
                          </a:solidFill>
                          <a:latin typeface="Comic Sans MS" pitchFamily="66" charset="0"/>
                        </a:rPr>
                        <a:t>Anansi</a:t>
                      </a:r>
                      <a:r>
                        <a:rPr lang="en-GB" sz="1200" b="0" u="none" baseline="0" dirty="0" smtClean="0">
                          <a:solidFill>
                            <a:schemeClr val="tx1"/>
                          </a:solidFill>
                          <a:latin typeface="Comic Sans MS" pitchFamily="66" charset="0"/>
                        </a:rPr>
                        <a:t> is!</a:t>
                      </a:r>
                    </a:p>
                    <a:p>
                      <a:r>
                        <a:rPr lang="en-GB" sz="1200" b="0" u="none" baseline="0" dirty="0" smtClean="0">
                          <a:solidFill>
                            <a:schemeClr val="tx1"/>
                          </a:solidFill>
                          <a:latin typeface="Comic Sans MS" pitchFamily="66" charset="0"/>
                        </a:rPr>
                        <a:t>What a cheeky spider </a:t>
                      </a:r>
                      <a:r>
                        <a:rPr lang="en-GB" sz="1200" b="0" u="none" baseline="0" dirty="0" err="1" smtClean="0">
                          <a:solidFill>
                            <a:schemeClr val="tx1"/>
                          </a:solidFill>
                          <a:latin typeface="Comic Sans MS" pitchFamily="66" charset="0"/>
                        </a:rPr>
                        <a:t>Anansi</a:t>
                      </a:r>
                      <a:r>
                        <a:rPr lang="en-GB" sz="1200" b="0" u="none" baseline="0" dirty="0" smtClean="0">
                          <a:solidFill>
                            <a:schemeClr val="tx1"/>
                          </a:solidFill>
                          <a:latin typeface="Comic Sans MS" pitchFamily="66" charset="0"/>
                        </a:rPr>
                        <a:t> is!</a:t>
                      </a:r>
                      <a:endParaRPr lang="en-GB" sz="1200" b="0" u="none" dirty="0">
                        <a:solidFill>
                          <a:schemeClr val="tx1"/>
                        </a:solidFill>
                        <a:latin typeface="Comic Sans MS" pitchFamily="66"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GB" sz="1200" b="0" u="sng" dirty="0" smtClean="0">
                          <a:solidFill>
                            <a:schemeClr val="tx1"/>
                          </a:solidFill>
                          <a:latin typeface="Comic Sans MS" pitchFamily="66" charset="0"/>
                        </a:rPr>
                        <a:t>Literacy</a:t>
                      </a:r>
                    </a:p>
                    <a:p>
                      <a:r>
                        <a:rPr lang="en-GB" sz="1200" b="0" u="none" dirty="0" smtClean="0">
                          <a:solidFill>
                            <a:schemeClr val="tx1"/>
                          </a:solidFill>
                          <a:latin typeface="Comic Sans MS" pitchFamily="66" charset="0"/>
                        </a:rPr>
                        <a:t>So far this week</a:t>
                      </a:r>
                      <a:r>
                        <a:rPr lang="en-GB" sz="1200" b="0" u="none" baseline="0" dirty="0" smtClean="0">
                          <a:solidFill>
                            <a:schemeClr val="tx1"/>
                          </a:solidFill>
                          <a:latin typeface="Comic Sans MS" pitchFamily="66" charset="0"/>
                        </a:rPr>
                        <a:t> you have heard a new story, drawn what you think the main character looks like, then you have described the appearance and personality of the character. Today you are going to use your creative thinking skills to imagine things that </a:t>
                      </a:r>
                      <a:r>
                        <a:rPr lang="en-GB" sz="1200" b="0" u="none" baseline="0" dirty="0" err="1" smtClean="0">
                          <a:solidFill>
                            <a:schemeClr val="tx1"/>
                          </a:solidFill>
                          <a:latin typeface="Comic Sans MS" pitchFamily="66" charset="0"/>
                        </a:rPr>
                        <a:t>Anansi</a:t>
                      </a:r>
                      <a:r>
                        <a:rPr lang="en-GB" sz="1200" b="0" u="none" baseline="0" dirty="0" smtClean="0">
                          <a:solidFill>
                            <a:schemeClr val="tx1"/>
                          </a:solidFill>
                          <a:latin typeface="Comic Sans MS" pitchFamily="66" charset="0"/>
                        </a:rPr>
                        <a:t> would like and dislike.</a:t>
                      </a:r>
                    </a:p>
                    <a:p>
                      <a:r>
                        <a:rPr lang="en-GB" sz="1000" b="0" u="none" dirty="0" err="1" smtClean="0">
                          <a:solidFill>
                            <a:schemeClr val="tx1"/>
                          </a:solidFill>
                          <a:latin typeface="Comic Sans MS" pitchFamily="66" charset="0"/>
                        </a:rPr>
                        <a:t>Anansi</a:t>
                      </a:r>
                      <a:r>
                        <a:rPr lang="en-GB" sz="1000" b="0" u="none" dirty="0" smtClean="0">
                          <a:solidFill>
                            <a:schemeClr val="tx1"/>
                          </a:solidFill>
                          <a:latin typeface="Comic Sans MS" pitchFamily="66" charset="0"/>
                        </a:rPr>
                        <a:t> likes to trick all the animals so he can eat all their fruit without having to do any work at all. </a:t>
                      </a:r>
                      <a:r>
                        <a:rPr lang="en-GB" sz="1200" b="0" u="none" dirty="0" smtClean="0">
                          <a:solidFill>
                            <a:schemeClr val="tx1"/>
                          </a:solidFill>
                          <a:latin typeface="Comic Sans MS" pitchFamily="66" charset="0"/>
                        </a:rPr>
                        <a:t>Use evidence from the story but your imagination</a:t>
                      </a:r>
                      <a:r>
                        <a:rPr lang="en-GB" sz="1200" b="0" u="none" baseline="0" dirty="0" smtClean="0">
                          <a:solidFill>
                            <a:schemeClr val="tx1"/>
                          </a:solidFill>
                          <a:latin typeface="Comic Sans MS" pitchFamily="66" charset="0"/>
                        </a:rPr>
                        <a:t> too.</a:t>
                      </a:r>
                      <a:endParaRPr lang="en-GB" sz="1000" b="0" u="none" dirty="0">
                        <a:solidFill>
                          <a:schemeClr val="tx1"/>
                        </a:solidFill>
                        <a:latin typeface="Comic Sans MS" pitchFamily="66"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GB" sz="1200" b="0" u="sng" dirty="0" smtClean="0">
                          <a:solidFill>
                            <a:schemeClr val="tx1"/>
                          </a:solidFill>
                          <a:latin typeface="Comic Sans MS" pitchFamily="66" charset="0"/>
                        </a:rPr>
                        <a:t>Literacy</a:t>
                      </a:r>
                    </a:p>
                    <a:p>
                      <a:r>
                        <a:rPr lang="en-GB" sz="1200" b="0" i="0" u="none" dirty="0" smtClean="0">
                          <a:solidFill>
                            <a:schemeClr val="tx1"/>
                          </a:solidFill>
                          <a:latin typeface="Comic Sans MS" pitchFamily="66" charset="0"/>
                        </a:rPr>
                        <a:t>Let’s complete your character description about </a:t>
                      </a:r>
                      <a:r>
                        <a:rPr lang="en-GB" sz="1200" b="0" i="0" u="none" dirty="0" err="1" smtClean="0">
                          <a:solidFill>
                            <a:schemeClr val="tx1"/>
                          </a:solidFill>
                          <a:latin typeface="Comic Sans MS" pitchFamily="66" charset="0"/>
                        </a:rPr>
                        <a:t>Anansi</a:t>
                      </a:r>
                      <a:r>
                        <a:rPr lang="en-GB" sz="1200" b="0" i="0" u="none" dirty="0" smtClean="0">
                          <a:solidFill>
                            <a:schemeClr val="tx1"/>
                          </a:solidFill>
                          <a:latin typeface="Comic Sans MS" pitchFamily="66" charset="0"/>
                        </a:rPr>
                        <a:t>!</a:t>
                      </a:r>
                    </a:p>
                    <a:p>
                      <a:endParaRPr lang="en-GB" sz="1200" b="0" i="0" u="none" dirty="0" smtClean="0">
                        <a:solidFill>
                          <a:schemeClr val="tx1"/>
                        </a:solidFill>
                        <a:latin typeface="Comic Sans MS" pitchFamily="66" charset="0"/>
                      </a:endParaRPr>
                    </a:p>
                    <a:p>
                      <a:r>
                        <a:rPr lang="en-GB" sz="1200" b="0" i="0" u="none" dirty="0" smtClean="0">
                          <a:solidFill>
                            <a:schemeClr val="tx1"/>
                          </a:solidFill>
                          <a:latin typeface="Comic Sans MS" pitchFamily="66" charset="0"/>
                        </a:rPr>
                        <a:t>Today you are going</a:t>
                      </a:r>
                      <a:r>
                        <a:rPr lang="en-GB" sz="1200" b="0" i="0" u="none" baseline="0" dirty="0" smtClean="0">
                          <a:solidFill>
                            <a:schemeClr val="tx1"/>
                          </a:solidFill>
                          <a:latin typeface="Comic Sans MS" pitchFamily="66" charset="0"/>
                        </a:rPr>
                        <a:t> to answer this one question.</a:t>
                      </a:r>
                    </a:p>
                    <a:p>
                      <a:endParaRPr lang="en-GB" sz="1200" b="0" i="0" u="none" baseline="0" dirty="0" smtClean="0">
                        <a:solidFill>
                          <a:schemeClr val="tx1"/>
                        </a:solidFill>
                        <a:latin typeface="Comic Sans MS" pitchFamily="66" charset="0"/>
                      </a:endParaRPr>
                    </a:p>
                    <a:p>
                      <a:r>
                        <a:rPr lang="en-GB" sz="1200" b="0" i="0" u="none" baseline="0" dirty="0" smtClean="0">
                          <a:solidFill>
                            <a:schemeClr val="tx1"/>
                          </a:solidFill>
                          <a:latin typeface="Comic Sans MS" pitchFamily="66" charset="0"/>
                        </a:rPr>
                        <a:t>Would you like to be </a:t>
                      </a:r>
                      <a:r>
                        <a:rPr lang="en-GB" sz="1200" b="0" i="0" u="none" baseline="0" dirty="0" err="1" smtClean="0">
                          <a:solidFill>
                            <a:schemeClr val="tx1"/>
                          </a:solidFill>
                          <a:latin typeface="Comic Sans MS" pitchFamily="66" charset="0"/>
                        </a:rPr>
                        <a:t>Anansi’s</a:t>
                      </a:r>
                      <a:r>
                        <a:rPr lang="en-GB" sz="1200" b="0" i="0" u="none" baseline="0" dirty="0" smtClean="0">
                          <a:solidFill>
                            <a:schemeClr val="tx1"/>
                          </a:solidFill>
                          <a:latin typeface="Comic Sans MS" pitchFamily="66" charset="0"/>
                        </a:rPr>
                        <a:t> friend?</a:t>
                      </a:r>
                    </a:p>
                    <a:p>
                      <a:endParaRPr lang="en-GB" sz="1200" b="0" i="0" u="none" baseline="0" dirty="0" smtClean="0">
                        <a:solidFill>
                          <a:schemeClr val="tx1"/>
                        </a:solidFill>
                        <a:latin typeface="Comic Sans MS" pitchFamily="66" charset="0"/>
                      </a:endParaRPr>
                    </a:p>
                    <a:p>
                      <a:r>
                        <a:rPr lang="en-GB" sz="1200" b="0" i="0" u="none" baseline="0" dirty="0" smtClean="0">
                          <a:solidFill>
                            <a:schemeClr val="tx1"/>
                          </a:solidFill>
                          <a:latin typeface="Comic Sans MS" pitchFamily="66" charset="0"/>
                        </a:rPr>
                        <a:t>Give reasons for or against your decision.</a:t>
                      </a:r>
                    </a:p>
                    <a:p>
                      <a:endParaRPr lang="en-GB" sz="1200" b="0" i="0" u="none" baseline="0" dirty="0" smtClean="0">
                        <a:solidFill>
                          <a:schemeClr val="tx1"/>
                        </a:solidFill>
                        <a:latin typeface="Comic Sans MS" pitchFamily="66" charset="0"/>
                      </a:endParaRPr>
                    </a:p>
                    <a:p>
                      <a:r>
                        <a:rPr lang="en-GB" sz="1200" b="0" i="0" u="none" baseline="0" dirty="0" smtClean="0">
                          <a:solidFill>
                            <a:schemeClr val="tx1"/>
                          </a:solidFill>
                          <a:latin typeface="Comic Sans MS" pitchFamily="66" charset="0"/>
                        </a:rPr>
                        <a:t>I think you will need to include a variety of conjunctions to justify your answer;</a:t>
                      </a:r>
                    </a:p>
                    <a:p>
                      <a:r>
                        <a:rPr lang="en-GB" sz="1200" b="0" i="0" u="none" baseline="0" dirty="0" smtClean="0">
                          <a:solidFill>
                            <a:srgbClr val="FF0000"/>
                          </a:solidFill>
                          <a:latin typeface="Comic Sans MS" pitchFamily="66" charset="0"/>
                        </a:rPr>
                        <a:t>because, therefore, so that, however</a:t>
                      </a:r>
                      <a:endParaRPr lang="en-GB" sz="1200" b="0" i="0" u="none" dirty="0">
                        <a:solidFill>
                          <a:srgbClr val="FF0000"/>
                        </a:solidFill>
                        <a:latin typeface="Comic Sans MS" pitchFamily="66"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10001"/>
                  </a:ext>
                </a:extLst>
              </a:tr>
            </a:tbl>
          </a:graphicData>
        </a:graphic>
      </p:graphicFrame>
      <p:sp>
        <p:nvSpPr>
          <p:cNvPr id="5" name="TextBox 4"/>
          <p:cNvSpPr txBox="1"/>
          <p:nvPr/>
        </p:nvSpPr>
        <p:spPr>
          <a:xfrm>
            <a:off x="125252" y="10306"/>
            <a:ext cx="8928992" cy="1846659"/>
          </a:xfrm>
          <a:prstGeom prst="rect">
            <a:avLst/>
          </a:prstGeom>
          <a:noFill/>
        </p:spPr>
        <p:txBody>
          <a:bodyPr wrap="square" rtlCol="0">
            <a:spAutoFit/>
          </a:bodyPr>
          <a:lstStyle/>
          <a:p>
            <a:pPr algn="ctr"/>
            <a:r>
              <a:rPr lang="en-GB" sz="1600" b="1" u="sng" dirty="0">
                <a:latin typeface="Comic Sans MS" pitchFamily="66" charset="0"/>
              </a:rPr>
              <a:t>Year 2 Week beginning Monday </a:t>
            </a:r>
            <a:r>
              <a:rPr lang="en-GB" sz="1600" b="1" u="sng" dirty="0" smtClean="0">
                <a:latin typeface="Comic Sans MS" pitchFamily="66" charset="0"/>
              </a:rPr>
              <a:t>11</a:t>
            </a:r>
            <a:r>
              <a:rPr lang="en-GB" sz="1600" b="1" u="sng" baseline="30000" dirty="0" smtClean="0">
                <a:latin typeface="Comic Sans MS" pitchFamily="66" charset="0"/>
              </a:rPr>
              <a:t>th</a:t>
            </a:r>
            <a:r>
              <a:rPr lang="en-GB" sz="1600" b="1" u="sng" dirty="0" smtClean="0">
                <a:latin typeface="Comic Sans MS" pitchFamily="66" charset="0"/>
              </a:rPr>
              <a:t> </a:t>
            </a:r>
            <a:r>
              <a:rPr lang="en-GB" sz="1600" b="1" u="sng" dirty="0">
                <a:latin typeface="Comic Sans MS" pitchFamily="66" charset="0"/>
              </a:rPr>
              <a:t>May 2020</a:t>
            </a:r>
          </a:p>
          <a:p>
            <a:r>
              <a:rPr lang="en-GB" sz="1200" dirty="0">
                <a:latin typeface="Comic Sans MS" pitchFamily="66" charset="0"/>
              </a:rPr>
              <a:t>Dear Parents, </a:t>
            </a:r>
          </a:p>
          <a:p>
            <a:r>
              <a:rPr lang="en-GB" sz="1200" dirty="0">
                <a:latin typeface="Comic Sans MS" pitchFamily="66" charset="0"/>
              </a:rPr>
              <a:t>Please find attached a timetable of activities that your child can complete this week. All activities are hopefully able to be completed without resources needed from school. Purple-mash and Ed-shed are still being updated regularly with activities that can also be completed. The hope is that everyone is able to access some form of activity whether computer based or by completing these activities. If you have any problems please contact the school and help will given. </a:t>
            </a:r>
          </a:p>
          <a:p>
            <a:r>
              <a:rPr lang="en-GB" sz="1200" dirty="0">
                <a:latin typeface="Comic Sans MS" pitchFamily="66" charset="0"/>
              </a:rPr>
              <a:t>A great way to start the day is with a prayer, quiet time asking God to keep them safe and help them with their learning. It could either be a chance for quiet, to say the Our Father, Hail Mary or the School Morning Prayer. This could then be followed by Joe Wicks, the Body Coach at 9:00am to get them active.</a:t>
            </a:r>
          </a:p>
        </p:txBody>
      </p:sp>
      <p:sp>
        <p:nvSpPr>
          <p:cNvPr id="6" name="TextBox 4">
            <a:extLst>
              <a:ext uri="{FF2B5EF4-FFF2-40B4-BE49-F238E27FC236}">
                <a16:creationId xmlns:a16="http://schemas.microsoft.com/office/drawing/2014/main" xmlns="" id="{3F750147-05CB-450A-8506-435979F312E3}"/>
              </a:ext>
            </a:extLst>
          </p:cNvPr>
          <p:cNvSpPr txBox="1"/>
          <p:nvPr/>
        </p:nvSpPr>
        <p:spPr>
          <a:xfrm>
            <a:off x="251520" y="1699360"/>
            <a:ext cx="8321615" cy="646331"/>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cs typeface="Calibri"/>
              </a:rPr>
              <a:t>Our school email addresses if you have any queries </a:t>
            </a:r>
            <a:r>
              <a:rPr lang="en-US" dirty="0">
                <a:cs typeface="Calibri"/>
                <a:hlinkClick r:id="rId3"/>
              </a:rPr>
              <a:t>ntew@stanthonys.slough.sch.uk</a:t>
            </a:r>
            <a:endParaRPr lang="en-US" dirty="0">
              <a:cs typeface="Calibri"/>
            </a:endParaRPr>
          </a:p>
          <a:p>
            <a:r>
              <a:rPr lang="en-US" dirty="0">
                <a:cs typeface="Calibri"/>
                <a:hlinkClick r:id="rId4"/>
              </a:rPr>
              <a:t>esoton@stanthonys.slough.sch.uk</a:t>
            </a:r>
            <a:r>
              <a:rPr lang="en-US" dirty="0">
                <a:cs typeface="Calibri"/>
              </a:rPr>
              <a:t>          </a:t>
            </a:r>
            <a:r>
              <a:rPr lang="en-US" dirty="0">
                <a:cs typeface="Calibri"/>
                <a:hlinkClick r:id="rId5"/>
              </a:rPr>
              <a:t>KWoolley@StAnthonys.slough.sch.uk</a:t>
            </a:r>
            <a:r>
              <a:rPr lang="en-US" dirty="0">
                <a:cs typeface="Calibri"/>
              </a:rPr>
              <a:t> </a:t>
            </a:r>
          </a:p>
        </p:txBody>
      </p:sp>
    </p:spTree>
    <p:extLst>
      <p:ext uri="{BB962C8B-B14F-4D97-AF65-F5344CB8AC3E}">
        <p14:creationId xmlns:p14="http://schemas.microsoft.com/office/powerpoint/2010/main" val="382959232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632359431"/>
              </p:ext>
            </p:extLst>
          </p:nvPr>
        </p:nvGraphicFramePr>
        <p:xfrm>
          <a:off x="107504" y="66119"/>
          <a:ext cx="8928991" cy="6766560"/>
        </p:xfrm>
        <a:graphic>
          <a:graphicData uri="http://schemas.openxmlformats.org/drawingml/2006/table">
            <a:tbl>
              <a:tblPr firstRow="1" bandRow="1">
                <a:tableStyleId>{5C22544A-7EE6-4342-B048-85BDC9FD1C3A}</a:tableStyleId>
              </a:tblPr>
              <a:tblGrid>
                <a:gridCol w="2232248">
                  <a:extLst>
                    <a:ext uri="{9D8B030D-6E8A-4147-A177-3AD203B41FA5}">
                      <a16:colId xmlns:a16="http://schemas.microsoft.com/office/drawing/2014/main" xmlns="" val="20000"/>
                    </a:ext>
                  </a:extLst>
                </a:gridCol>
                <a:gridCol w="1584176">
                  <a:extLst>
                    <a:ext uri="{9D8B030D-6E8A-4147-A177-3AD203B41FA5}">
                      <a16:colId xmlns:a16="http://schemas.microsoft.com/office/drawing/2014/main" xmlns="" val="20001"/>
                    </a:ext>
                  </a:extLst>
                </a:gridCol>
                <a:gridCol w="1440160">
                  <a:extLst>
                    <a:ext uri="{9D8B030D-6E8A-4147-A177-3AD203B41FA5}">
                      <a16:colId xmlns:a16="http://schemas.microsoft.com/office/drawing/2014/main" xmlns="" val="20002"/>
                    </a:ext>
                  </a:extLst>
                </a:gridCol>
                <a:gridCol w="2160240">
                  <a:extLst>
                    <a:ext uri="{9D8B030D-6E8A-4147-A177-3AD203B41FA5}">
                      <a16:colId xmlns:a16="http://schemas.microsoft.com/office/drawing/2014/main" xmlns="" val="20003"/>
                    </a:ext>
                  </a:extLst>
                </a:gridCol>
                <a:gridCol w="1512167">
                  <a:extLst>
                    <a:ext uri="{9D8B030D-6E8A-4147-A177-3AD203B41FA5}">
                      <a16:colId xmlns:a16="http://schemas.microsoft.com/office/drawing/2014/main" xmlns="" val="20004"/>
                    </a:ext>
                  </a:extLst>
                </a:gridCol>
              </a:tblGrid>
              <a:tr h="266537">
                <a:tc>
                  <a:txBody>
                    <a:bodyPr/>
                    <a:lstStyle/>
                    <a:p>
                      <a:r>
                        <a:rPr lang="en-GB" sz="1400" dirty="0">
                          <a:solidFill>
                            <a:schemeClr val="tx1"/>
                          </a:solidFill>
                          <a:latin typeface="Comic Sans MS" pitchFamily="66" charset="0"/>
                        </a:rPr>
                        <a:t>Monday Maths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GB" sz="1400" dirty="0">
                          <a:solidFill>
                            <a:schemeClr val="tx1"/>
                          </a:solidFill>
                          <a:latin typeface="Comic Sans MS" pitchFamily="66" charset="0"/>
                        </a:rPr>
                        <a:t>Tuesday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GB" sz="1400" dirty="0">
                          <a:solidFill>
                            <a:schemeClr val="tx1"/>
                          </a:solidFill>
                          <a:latin typeface="Comic Sans MS" pitchFamily="66" charset="0"/>
                        </a:rPr>
                        <a:t>Wednesday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GB" sz="1400" dirty="0">
                          <a:solidFill>
                            <a:schemeClr val="tx1"/>
                          </a:solidFill>
                          <a:latin typeface="Comic Sans MS" pitchFamily="66" charset="0"/>
                        </a:rPr>
                        <a:t>Thursday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GB" sz="1400" dirty="0" smtClean="0">
                          <a:solidFill>
                            <a:schemeClr val="tx1"/>
                          </a:solidFill>
                          <a:latin typeface="Comic Sans MS" pitchFamily="66" charset="0"/>
                        </a:rPr>
                        <a:t>Friday</a:t>
                      </a:r>
                      <a:endParaRPr lang="en-GB" sz="1400" dirty="0">
                        <a:solidFill>
                          <a:schemeClr val="tx1"/>
                        </a:solidFill>
                        <a:latin typeface="Comic Sans MS" pitchFamily="66"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10000"/>
                  </a:ext>
                </a:extLst>
              </a:tr>
              <a:tr h="6375163">
                <a:tc>
                  <a:txBody>
                    <a:bodyPr/>
                    <a:lstStyle/>
                    <a:p>
                      <a:r>
                        <a:rPr lang="en-GB" sz="1600" u="sng" dirty="0" smtClean="0">
                          <a:latin typeface="Comic Sans MS" pitchFamily="66" charset="0"/>
                        </a:rPr>
                        <a:t>Arrays for counting </a:t>
                      </a:r>
                    </a:p>
                    <a:p>
                      <a:r>
                        <a:rPr lang="en-GB" sz="1200" u="none" dirty="0" smtClean="0">
                          <a:latin typeface="Comic Sans MS" pitchFamily="66" charset="0"/>
                        </a:rPr>
                        <a:t>An</a:t>
                      </a:r>
                      <a:r>
                        <a:rPr lang="en-GB" sz="1200" u="none" baseline="0" dirty="0" smtClean="0">
                          <a:latin typeface="Comic Sans MS" pitchFamily="66" charset="0"/>
                        </a:rPr>
                        <a:t> array is an arrangement of objects into rows. This array shows doughnuts in 3 rows with 4 doughnuts in each row. Which is written as a number sentence</a:t>
                      </a:r>
                    </a:p>
                    <a:p>
                      <a:r>
                        <a:rPr lang="en-GB" sz="1200" u="none" baseline="0" dirty="0" smtClean="0">
                          <a:latin typeface="Comic Sans MS" pitchFamily="66" charset="0"/>
                        </a:rPr>
                        <a:t>4+4+4=12 or 4x3=12 </a:t>
                      </a:r>
                      <a:endParaRPr lang="en-GB" sz="1200" u="none" dirty="0">
                        <a:latin typeface="Comic Sans MS" pitchFamily="66" charset="0"/>
                      </a:endParaRPr>
                    </a:p>
                    <a:p>
                      <a:endParaRPr lang="en-GB" sz="1600" u="none" dirty="0" smtClean="0">
                        <a:latin typeface="Comic Sans MS" pitchFamily="66" charset="0"/>
                      </a:endParaRPr>
                    </a:p>
                    <a:p>
                      <a:endParaRPr lang="en-GB" sz="1600" u="none" dirty="0" smtClean="0">
                        <a:latin typeface="Comic Sans MS" pitchFamily="66" charset="0"/>
                      </a:endParaRPr>
                    </a:p>
                    <a:p>
                      <a:endParaRPr lang="en-GB" sz="1600" u="none" dirty="0" smtClean="0">
                        <a:latin typeface="Comic Sans MS" pitchFamily="66" charset="0"/>
                      </a:endParaRPr>
                    </a:p>
                    <a:p>
                      <a:endParaRPr lang="en-GB" sz="1200" u="none" dirty="0" smtClean="0">
                        <a:latin typeface="Comic Sans MS" pitchFamily="66" charset="0"/>
                      </a:endParaRPr>
                    </a:p>
                    <a:p>
                      <a:endParaRPr lang="en-GB" sz="1200" u="none" dirty="0" smtClean="0">
                        <a:latin typeface="Comic Sans MS" pitchFamily="66" charset="0"/>
                      </a:endParaRPr>
                    </a:p>
                    <a:p>
                      <a:r>
                        <a:rPr lang="en-GB" sz="1200" u="none" dirty="0" smtClean="0">
                          <a:latin typeface="Comic Sans MS" pitchFamily="66" charset="0"/>
                        </a:rPr>
                        <a:t>Can you go on an array hunt around your house and see what you can find.</a:t>
                      </a:r>
                      <a:r>
                        <a:rPr lang="en-GB" sz="1200" u="none" baseline="0" dirty="0" smtClean="0">
                          <a:latin typeface="Comic Sans MS" pitchFamily="66" charset="0"/>
                        </a:rPr>
                        <a:t> T</a:t>
                      </a:r>
                      <a:r>
                        <a:rPr lang="en-GB" sz="1200" u="none" dirty="0" smtClean="0">
                          <a:latin typeface="Comic Sans MS" pitchFamily="66" charset="0"/>
                        </a:rPr>
                        <a:t>ake pictures</a:t>
                      </a:r>
                      <a:r>
                        <a:rPr lang="en-GB" sz="1200" u="none" baseline="0" dirty="0" smtClean="0">
                          <a:latin typeface="Comic Sans MS" pitchFamily="66" charset="0"/>
                        </a:rPr>
                        <a:t> of the arrays and what it would look like when written as a number sentence. Talking about how many rows there are and how many in each row. Then think about how many altogether. Here are some ideas to help you;</a:t>
                      </a:r>
                    </a:p>
                    <a:p>
                      <a:endParaRPr lang="en-GB" sz="1200" u="none" dirty="0">
                        <a:latin typeface="Comic Sans MS" pitchFamily="66"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600" b="0" i="0" u="sng" strike="noStrike" kern="1200" cap="none" spc="0" normalizeH="0" baseline="0" noProof="0" dirty="0" smtClean="0">
                          <a:ln>
                            <a:noFill/>
                          </a:ln>
                          <a:solidFill>
                            <a:prstClr val="black"/>
                          </a:solidFill>
                          <a:effectLst/>
                          <a:uLnTx/>
                          <a:uFillTx/>
                          <a:latin typeface="Comic Sans MS" pitchFamily="66" charset="0"/>
                          <a:ea typeface="+mn-ea"/>
                          <a:cs typeface="+mn-cs"/>
                        </a:rPr>
                        <a:t>Arrays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prstClr val="black"/>
                          </a:solidFill>
                          <a:effectLst/>
                          <a:uLnTx/>
                          <a:uFillTx/>
                          <a:latin typeface="Comic Sans MS" pitchFamily="66" charset="0"/>
                          <a:ea typeface="+mn-ea"/>
                          <a:cs typeface="+mn-cs"/>
                        </a:rPr>
                        <a:t>Can you find tins in your cupboard in the kitchen or any objects that can stand up on their own would be fine. You will need 12.</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prstClr val="black"/>
                          </a:solidFill>
                          <a:effectLst/>
                          <a:uLnTx/>
                          <a:uFillTx/>
                          <a:latin typeface="Comic Sans MS" pitchFamily="66" charset="0"/>
                          <a:ea typeface="+mn-ea"/>
                          <a:cs typeface="+mn-cs"/>
                        </a:rPr>
                        <a:t>Can you think of all the different arrays you can make with these 12 objects.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200" b="0" i="0" u="none" strike="noStrike" kern="1200" cap="none" spc="0" normalizeH="0" baseline="0" noProof="0" dirty="0">
                        <a:ln>
                          <a:noFill/>
                        </a:ln>
                        <a:solidFill>
                          <a:prstClr val="black"/>
                        </a:solidFill>
                        <a:effectLst/>
                        <a:uLnTx/>
                        <a:uFillTx/>
                        <a:latin typeface="Comic Sans MS" pitchFamily="66"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600" b="0" i="0" u="none" strike="noStrike" kern="1200" cap="none" spc="0" normalizeH="0" baseline="0" noProof="0" dirty="0" smtClean="0">
                        <a:ln>
                          <a:noFill/>
                        </a:ln>
                        <a:solidFill>
                          <a:prstClr val="black"/>
                        </a:solidFill>
                        <a:effectLst/>
                        <a:uLnTx/>
                        <a:uFillTx/>
                        <a:latin typeface="Comic Sans MS" pitchFamily="66"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600" b="0" i="0" u="none" strike="noStrike" kern="1200" cap="none" spc="0" normalizeH="0" baseline="0" noProof="0" dirty="0" smtClean="0">
                        <a:ln>
                          <a:noFill/>
                        </a:ln>
                        <a:solidFill>
                          <a:prstClr val="black"/>
                        </a:solidFill>
                        <a:effectLst/>
                        <a:uLnTx/>
                        <a:uFillTx/>
                        <a:latin typeface="Comic Sans MS" pitchFamily="66"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600" b="0" i="0" u="none" strike="noStrike" kern="1200" cap="none" spc="0" normalizeH="0" baseline="0" noProof="0" dirty="0" smtClean="0">
                        <a:ln>
                          <a:noFill/>
                        </a:ln>
                        <a:solidFill>
                          <a:prstClr val="black"/>
                        </a:solidFill>
                        <a:effectLst/>
                        <a:uLnTx/>
                        <a:uFillTx/>
                        <a:latin typeface="Comic Sans MS" pitchFamily="66"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prstClr val="black"/>
                          </a:solidFill>
                          <a:effectLst/>
                          <a:uLnTx/>
                          <a:uFillTx/>
                          <a:latin typeface="Comic Sans MS" pitchFamily="66" charset="0"/>
                          <a:ea typeface="+mn-ea"/>
                          <a:cs typeface="+mn-cs"/>
                        </a:rPr>
                        <a:t>Take pictures or show your arrays written down as below.</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200" b="0" i="0" u="none" strike="noStrike" kern="1200" cap="none" spc="0" normalizeH="0" baseline="0" noProof="0" dirty="0" smtClean="0">
                        <a:ln>
                          <a:noFill/>
                        </a:ln>
                        <a:solidFill>
                          <a:prstClr val="black"/>
                        </a:solidFill>
                        <a:effectLst/>
                        <a:uLnTx/>
                        <a:uFillTx/>
                        <a:latin typeface="Comic Sans MS" pitchFamily="66"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200" b="0" i="0" u="none" strike="noStrike" kern="1200" cap="none" spc="0" normalizeH="0" baseline="0" noProof="0" dirty="0" smtClean="0">
                        <a:ln>
                          <a:noFill/>
                        </a:ln>
                        <a:solidFill>
                          <a:prstClr val="black"/>
                        </a:solidFill>
                        <a:effectLst/>
                        <a:uLnTx/>
                        <a:uFillTx/>
                        <a:latin typeface="Comic Sans MS" pitchFamily="66"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200" b="0" i="0" u="none" strike="noStrike" kern="1200" cap="none" spc="0" normalizeH="0" baseline="0" noProof="0" dirty="0" smtClean="0">
                        <a:ln>
                          <a:noFill/>
                        </a:ln>
                        <a:solidFill>
                          <a:prstClr val="black"/>
                        </a:solidFill>
                        <a:effectLst/>
                        <a:uLnTx/>
                        <a:uFillTx/>
                        <a:latin typeface="Comic Sans MS" pitchFamily="66"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200" b="0" i="0" u="none" strike="noStrike" kern="1200" cap="none" spc="0" normalizeH="0" baseline="0" noProof="0" dirty="0" smtClean="0">
                        <a:ln>
                          <a:noFill/>
                        </a:ln>
                        <a:solidFill>
                          <a:prstClr val="black"/>
                        </a:solidFill>
                        <a:effectLst/>
                        <a:uLnTx/>
                        <a:uFillTx/>
                        <a:latin typeface="Comic Sans MS" pitchFamily="66"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200" b="0" i="0" u="none" strike="noStrike" kern="1200" cap="none" spc="0" normalizeH="0" baseline="0" noProof="0" dirty="0" smtClean="0">
                        <a:ln>
                          <a:noFill/>
                        </a:ln>
                        <a:solidFill>
                          <a:prstClr val="black"/>
                        </a:solidFill>
                        <a:effectLst/>
                        <a:uLnTx/>
                        <a:uFillTx/>
                        <a:latin typeface="Comic Sans MS" pitchFamily="66"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200" b="0" i="0" u="none" strike="noStrike" kern="1200" cap="none" spc="0" normalizeH="0" baseline="0" noProof="0" dirty="0" smtClean="0">
                        <a:ln>
                          <a:noFill/>
                        </a:ln>
                        <a:solidFill>
                          <a:prstClr val="black"/>
                        </a:solidFill>
                        <a:effectLst/>
                        <a:uLnTx/>
                        <a:uFillTx/>
                        <a:latin typeface="Comic Sans MS" pitchFamily="66"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200" b="0" i="0" u="none" strike="noStrike" kern="1200" cap="none" spc="0" normalizeH="0" baseline="0" noProof="0" dirty="0" smtClean="0">
                        <a:ln>
                          <a:noFill/>
                        </a:ln>
                        <a:solidFill>
                          <a:prstClr val="black"/>
                        </a:solidFill>
                        <a:effectLst/>
                        <a:uLnTx/>
                        <a:uFillTx/>
                        <a:latin typeface="Comic Sans MS" pitchFamily="66"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prstClr val="black"/>
                          </a:solidFill>
                          <a:effectLst/>
                          <a:uLnTx/>
                          <a:uFillTx/>
                          <a:latin typeface="Comic Sans MS" pitchFamily="66" charset="0"/>
                          <a:ea typeface="+mn-ea"/>
                          <a:cs typeface="+mn-cs"/>
                        </a:rPr>
                        <a:t>Repeat  with a different start number: 16,20,25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600" b="0" i="0" u="sng" strike="noStrike" kern="1200" cap="none" spc="0" normalizeH="0" baseline="0" noProof="0" dirty="0" smtClean="0">
                          <a:ln>
                            <a:noFill/>
                          </a:ln>
                          <a:solidFill>
                            <a:prstClr val="black"/>
                          </a:solidFill>
                          <a:effectLst/>
                          <a:uLnTx/>
                          <a:uFillTx/>
                          <a:latin typeface="Comic Sans MS" pitchFamily="66" charset="0"/>
                          <a:ea typeface="+mn-ea"/>
                          <a:cs typeface="+mn-cs"/>
                        </a:rPr>
                        <a:t>Arrays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prstClr val="black"/>
                          </a:solidFill>
                          <a:effectLst/>
                          <a:uLnTx/>
                          <a:uFillTx/>
                          <a:latin typeface="Comic Sans MS" pitchFamily="66" charset="0"/>
                          <a:ea typeface="+mn-ea"/>
                          <a:cs typeface="+mn-cs"/>
                        </a:rPr>
                        <a:t>Today I would like to you to practice your 2,5 and 10 times tables by showing your understanding for each fact as an array.</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prstClr val="black"/>
                          </a:solidFill>
                          <a:effectLst/>
                          <a:uLnTx/>
                          <a:uFillTx/>
                          <a:latin typeface="Comic Sans MS" pitchFamily="66" charset="0"/>
                          <a:ea typeface="+mn-ea"/>
                          <a:cs typeface="+mn-cs"/>
                        </a:rPr>
                        <a:t>1x2=2 ( 1, two times)</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200" b="0" i="0" u="none" strike="noStrike" kern="1200" cap="none" spc="0" normalizeH="0" baseline="0" noProof="0" dirty="0" smtClean="0">
                        <a:ln>
                          <a:noFill/>
                        </a:ln>
                        <a:solidFill>
                          <a:prstClr val="black"/>
                        </a:solidFill>
                        <a:effectLst/>
                        <a:uLnTx/>
                        <a:uFillTx/>
                        <a:latin typeface="Comic Sans MS" pitchFamily="66"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prstClr val="black"/>
                          </a:solidFill>
                          <a:effectLst/>
                          <a:uLnTx/>
                          <a:uFillTx/>
                          <a:latin typeface="Comic Sans MS" pitchFamily="66" charset="0"/>
                          <a:ea typeface="+mn-ea"/>
                          <a:cs typeface="+mn-cs"/>
                        </a:rPr>
                        <a:t>2x2=4 ( 2, two times)</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200" b="0" i="0" u="none" strike="noStrike" kern="1200" cap="none" spc="0" normalizeH="0" baseline="0" noProof="0" dirty="0" smtClean="0">
                        <a:ln>
                          <a:noFill/>
                        </a:ln>
                        <a:solidFill>
                          <a:prstClr val="black"/>
                        </a:solidFill>
                        <a:effectLst/>
                        <a:uLnTx/>
                        <a:uFillTx/>
                        <a:latin typeface="Comic Sans MS" pitchFamily="66"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200" b="0" i="0" u="none" strike="noStrike" kern="1200" cap="none" spc="0" normalizeH="0" baseline="0" noProof="0" dirty="0" smtClean="0">
                        <a:ln>
                          <a:noFill/>
                        </a:ln>
                        <a:solidFill>
                          <a:prstClr val="black"/>
                        </a:solidFill>
                        <a:effectLst/>
                        <a:uLnTx/>
                        <a:uFillTx/>
                        <a:latin typeface="Comic Sans MS" pitchFamily="66"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prstClr val="black"/>
                          </a:solidFill>
                          <a:effectLst/>
                          <a:uLnTx/>
                          <a:uFillTx/>
                          <a:latin typeface="Comic Sans MS" pitchFamily="66" charset="0"/>
                          <a:ea typeface="+mn-ea"/>
                          <a:cs typeface="+mn-cs"/>
                        </a:rPr>
                        <a:t>3x2=6 (3, two times)</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200" b="0" i="0" u="none" strike="noStrike" kern="1200" cap="none" spc="0" normalizeH="0" baseline="0" noProof="0" dirty="0" smtClean="0">
                        <a:ln>
                          <a:noFill/>
                        </a:ln>
                        <a:solidFill>
                          <a:prstClr val="black"/>
                        </a:solidFill>
                        <a:effectLst/>
                        <a:uLnTx/>
                        <a:uFillTx/>
                        <a:latin typeface="Comic Sans MS" pitchFamily="66"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200" b="0" i="0" u="none" strike="noStrike" kern="1200" cap="none" spc="0" normalizeH="0" baseline="0" noProof="0" dirty="0" smtClean="0">
                        <a:ln>
                          <a:noFill/>
                        </a:ln>
                        <a:solidFill>
                          <a:prstClr val="black"/>
                        </a:solidFill>
                        <a:effectLst/>
                        <a:uLnTx/>
                        <a:uFillTx/>
                        <a:latin typeface="Comic Sans MS" pitchFamily="66"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200" b="0" i="0" u="none" strike="noStrike" kern="1200" cap="none" spc="0" normalizeH="0" baseline="0" noProof="0" dirty="0" smtClean="0">
                        <a:ln>
                          <a:noFill/>
                        </a:ln>
                        <a:solidFill>
                          <a:prstClr val="black"/>
                        </a:solidFill>
                        <a:effectLst/>
                        <a:uLnTx/>
                        <a:uFillTx/>
                        <a:latin typeface="Comic Sans MS" pitchFamily="66"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prstClr val="black"/>
                          </a:solidFill>
                          <a:effectLst/>
                          <a:uLnTx/>
                          <a:uFillTx/>
                          <a:latin typeface="Comic Sans MS" pitchFamily="66" charset="0"/>
                          <a:ea typeface="+mn-ea"/>
                          <a:cs typeface="+mn-cs"/>
                        </a:rPr>
                        <a:t>All the way up to 12x2=? (12, two times)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prstClr val="black"/>
                          </a:solidFill>
                          <a:effectLst/>
                          <a:uLnTx/>
                          <a:uFillTx/>
                          <a:latin typeface="Comic Sans MS" pitchFamily="66" charset="0"/>
                          <a:ea typeface="+mn-ea"/>
                          <a:cs typeface="+mn-cs"/>
                        </a:rPr>
                        <a:t>Then please repeat for the 5 and 10 times tables.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1" u="none" strike="noStrike" kern="1200" cap="none" spc="0" normalizeH="0" baseline="0" noProof="0" dirty="0" smtClean="0">
                          <a:ln>
                            <a:noFill/>
                          </a:ln>
                          <a:solidFill>
                            <a:prstClr val="black"/>
                          </a:solidFill>
                          <a:effectLst/>
                          <a:uLnTx/>
                          <a:uFillTx/>
                          <a:latin typeface="Comic Sans MS" pitchFamily="66" charset="0"/>
                          <a:ea typeface="+mn-ea"/>
                          <a:cs typeface="+mn-cs"/>
                        </a:rPr>
                        <a:t>Hint: you need to count carefully to make sure each row has equal numbers in.</a:t>
                      </a:r>
                      <a:endParaRPr kumimoji="0" lang="en-GB" sz="1200" b="0" i="1" u="none" strike="noStrike" kern="1200" cap="none" spc="0" normalizeH="0" baseline="0" noProof="0" dirty="0">
                        <a:ln>
                          <a:noFill/>
                        </a:ln>
                        <a:solidFill>
                          <a:prstClr val="black"/>
                        </a:solidFill>
                        <a:effectLst/>
                        <a:uLnTx/>
                        <a:uFillTx/>
                        <a:latin typeface="Comic Sans MS" pitchFamily="66" charset="0"/>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600" b="0" i="0" u="sng" strike="noStrike" kern="1200" cap="none" spc="0" normalizeH="0" baseline="0" noProof="0" dirty="0" smtClean="0">
                          <a:ln>
                            <a:noFill/>
                          </a:ln>
                          <a:solidFill>
                            <a:prstClr val="black"/>
                          </a:solidFill>
                          <a:effectLst/>
                          <a:uLnTx/>
                          <a:uFillTx/>
                          <a:latin typeface="Comic Sans MS" pitchFamily="66" charset="0"/>
                          <a:ea typeface="+mn-ea"/>
                          <a:cs typeface="+mn-cs"/>
                        </a:rPr>
                        <a:t>Arrays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prstClr val="black"/>
                          </a:solidFill>
                          <a:effectLst/>
                          <a:uLnTx/>
                          <a:uFillTx/>
                          <a:latin typeface="Comic Sans MS" pitchFamily="66" charset="0"/>
                          <a:ea typeface="+mn-ea"/>
                          <a:cs typeface="+mn-cs"/>
                        </a:rPr>
                        <a:t>For the last 3 days you have been creating arrays to show times table facts. Today you are still going to create arrays but this time instead of working on your times table facts you are going to show how dividing is the inverse (opposite) of multiplying (times tables).</a:t>
                      </a:r>
                      <a:endParaRPr kumimoji="0" lang="en-GB" sz="1200" b="0" i="0" u="none" strike="noStrike" kern="1200" cap="none" spc="0" normalizeH="0" baseline="0" noProof="0" dirty="0">
                        <a:ln>
                          <a:noFill/>
                        </a:ln>
                        <a:solidFill>
                          <a:prstClr val="black"/>
                        </a:solidFill>
                        <a:effectLst/>
                        <a:uLnTx/>
                        <a:uFillTx/>
                        <a:latin typeface="Comic Sans MS" pitchFamily="66"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sng" strike="noStrike" kern="1200" cap="none" spc="0" normalizeH="0" baseline="0" noProof="0" dirty="0" smtClean="0">
                        <a:ln>
                          <a:noFill/>
                        </a:ln>
                        <a:solidFill>
                          <a:prstClr val="black"/>
                        </a:solidFill>
                        <a:effectLst/>
                        <a:uLnTx/>
                        <a:uFillTx/>
                        <a:latin typeface="Comic Sans MS" pitchFamily="66"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sng" strike="noStrike" kern="1200" cap="none" spc="0" normalizeH="0" baseline="0" noProof="0" dirty="0" smtClean="0">
                        <a:ln>
                          <a:noFill/>
                        </a:ln>
                        <a:solidFill>
                          <a:prstClr val="black"/>
                        </a:solidFill>
                        <a:effectLst/>
                        <a:uLnTx/>
                        <a:uFillTx/>
                        <a:latin typeface="Comic Sans MS" pitchFamily="66"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sng" strike="noStrike" kern="1200" cap="none" spc="0" normalizeH="0" baseline="0" noProof="0" dirty="0" smtClean="0">
                        <a:ln>
                          <a:noFill/>
                        </a:ln>
                        <a:solidFill>
                          <a:prstClr val="black"/>
                        </a:solidFill>
                        <a:effectLst/>
                        <a:uLnTx/>
                        <a:uFillTx/>
                        <a:latin typeface="Comic Sans MS" pitchFamily="66"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prstClr val="black"/>
                          </a:solidFill>
                          <a:effectLst/>
                          <a:uLnTx/>
                          <a:uFillTx/>
                          <a:latin typeface="Comic Sans MS" pitchFamily="66" charset="0"/>
                          <a:ea typeface="+mn-ea"/>
                          <a:cs typeface="+mn-cs"/>
                        </a:rPr>
                        <a:t>This time these doughnuts can be explained in a different way. In total there are 12 so the start number is 12. In one row there are 4 doughnuts and there are 3 rows. This information can be written as 12    4=3</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prstClr val="black"/>
                          </a:solidFill>
                          <a:effectLst/>
                          <a:uLnTx/>
                          <a:uFillTx/>
                          <a:latin typeface="Comic Sans MS" pitchFamily="66" charset="0"/>
                          <a:ea typeface="+mn-ea"/>
                          <a:cs typeface="+mn-cs"/>
                        </a:rPr>
                        <a:t>12 into a row (group) of 4, three times.     </a:t>
                      </a:r>
                      <a:r>
                        <a:rPr kumimoji="0" lang="en-GB" sz="1200" b="0" i="1" u="none" strike="noStrike" kern="1200" cap="none" spc="0" normalizeH="0" baseline="0" noProof="0" dirty="0" smtClean="0">
                          <a:ln>
                            <a:noFill/>
                          </a:ln>
                          <a:solidFill>
                            <a:prstClr val="black"/>
                          </a:solidFill>
                          <a:effectLst/>
                          <a:uLnTx/>
                          <a:uFillTx/>
                          <a:latin typeface="Comic Sans MS" pitchFamily="66" charset="0"/>
                          <a:ea typeface="+mn-ea"/>
                          <a:cs typeface="+mn-cs"/>
                        </a:rPr>
                        <a:t>6 in total</a:t>
                      </a:r>
                      <a:r>
                        <a:rPr kumimoji="0" lang="en-GB" sz="1200" b="0" i="0" u="none" strike="noStrike" kern="1200" cap="none" spc="0" normalizeH="0" baseline="0" noProof="0" dirty="0" smtClean="0">
                          <a:ln>
                            <a:noFill/>
                          </a:ln>
                          <a:solidFill>
                            <a:prstClr val="black"/>
                          </a:solidFill>
                          <a:effectLst/>
                          <a:uLnTx/>
                          <a:uFillTx/>
                          <a:latin typeface="Comic Sans MS" pitchFamily="66" charset="0"/>
                          <a:ea typeface="+mn-ea"/>
                          <a:cs typeface="+mn-cs"/>
                        </a:rPr>
                        <a:t>,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prstClr val="black"/>
                          </a:solidFill>
                          <a:effectLst/>
                          <a:uLnTx/>
                          <a:uFillTx/>
                          <a:latin typeface="Comic Sans MS" pitchFamily="66" charset="0"/>
                          <a:ea typeface="+mn-ea"/>
                          <a:cs typeface="+mn-cs"/>
                        </a:rPr>
                        <a:t>                       </a:t>
                      </a:r>
                      <a:r>
                        <a:rPr kumimoji="0" lang="en-GB" sz="1200" b="0" i="1" u="none" strike="noStrike" kern="1200" cap="none" spc="0" normalizeH="0" baseline="0" noProof="0" dirty="0" smtClean="0">
                          <a:ln>
                            <a:noFill/>
                          </a:ln>
                          <a:solidFill>
                            <a:prstClr val="black"/>
                          </a:solidFill>
                          <a:effectLst/>
                          <a:uLnTx/>
                          <a:uFillTx/>
                          <a:latin typeface="Comic Sans MS" pitchFamily="66" charset="0"/>
                          <a:ea typeface="+mn-ea"/>
                          <a:cs typeface="+mn-cs"/>
                        </a:rPr>
                        <a:t>shared into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prstClr val="black"/>
                          </a:solidFill>
                          <a:effectLst/>
                          <a:uLnTx/>
                          <a:uFillTx/>
                          <a:latin typeface="Comic Sans MS" pitchFamily="66" charset="0"/>
                          <a:ea typeface="+mn-ea"/>
                          <a:cs typeface="+mn-cs"/>
                        </a:rPr>
                        <a:t>                       </a:t>
                      </a:r>
                      <a:r>
                        <a:rPr kumimoji="0" lang="en-GB" sz="1200" b="0" i="1" u="none" strike="noStrike" kern="1200" cap="none" spc="0" normalizeH="0" baseline="0" noProof="0" dirty="0" smtClean="0">
                          <a:ln>
                            <a:noFill/>
                          </a:ln>
                          <a:solidFill>
                            <a:prstClr val="black"/>
                          </a:solidFill>
                          <a:effectLst/>
                          <a:uLnTx/>
                          <a:uFillTx/>
                          <a:latin typeface="Comic Sans MS" pitchFamily="66" charset="0"/>
                          <a:ea typeface="+mn-ea"/>
                          <a:cs typeface="+mn-cs"/>
                        </a:rPr>
                        <a:t>groups of 3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1" u="none" strike="noStrike" kern="1200" cap="none" spc="0" normalizeH="0" baseline="0" noProof="0" dirty="0" smtClean="0">
                          <a:ln>
                            <a:noFill/>
                          </a:ln>
                          <a:solidFill>
                            <a:prstClr val="black"/>
                          </a:solidFill>
                          <a:effectLst/>
                          <a:uLnTx/>
                          <a:uFillTx/>
                          <a:latin typeface="Comic Sans MS" pitchFamily="66" charset="0"/>
                          <a:ea typeface="+mn-ea"/>
                          <a:cs typeface="+mn-cs"/>
                        </a:rPr>
                        <a:t>                        two times</a:t>
                      </a:r>
                      <a:r>
                        <a:rPr kumimoji="0" lang="en-GB" sz="1200" b="0" i="0" u="none" strike="noStrike" kern="1200" cap="none" spc="0" normalizeH="0" baseline="0" noProof="0" dirty="0" smtClean="0">
                          <a:ln>
                            <a:noFill/>
                          </a:ln>
                          <a:solidFill>
                            <a:prstClr val="black"/>
                          </a:solidFill>
                          <a:effectLst/>
                          <a:uLnTx/>
                          <a:uFillTx/>
                          <a:latin typeface="Comic Sans MS" pitchFamily="66" charset="0"/>
                          <a:ea typeface="+mn-ea"/>
                          <a:cs typeface="+mn-cs"/>
                        </a:rPr>
                        <a:t>.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200" b="0" i="0" u="none" strike="noStrike" kern="1200" cap="none" spc="0" normalizeH="0" baseline="0" noProof="0" dirty="0" smtClean="0">
                        <a:ln>
                          <a:noFill/>
                        </a:ln>
                        <a:solidFill>
                          <a:prstClr val="black"/>
                        </a:solidFill>
                        <a:effectLst/>
                        <a:uLnTx/>
                        <a:uFillTx/>
                        <a:latin typeface="Comic Sans MS" pitchFamily="66" charset="0"/>
                        <a:ea typeface="+mn-ea"/>
                        <a:cs typeface="+mn-cs"/>
                      </a:endParaRPr>
                    </a:p>
                    <a:p>
                      <a:pPr marL="228600" marR="0" lvl="0" indent="-228600" algn="l" defTabSz="914400" rtl="0" eaLnBrk="1" fontAlgn="auto" latinLnBrk="0" hangingPunct="1">
                        <a:lnSpc>
                          <a:spcPct val="100000"/>
                        </a:lnSpc>
                        <a:spcBef>
                          <a:spcPts val="0"/>
                        </a:spcBef>
                        <a:spcAft>
                          <a:spcPts val="0"/>
                        </a:spcAft>
                        <a:buClrTx/>
                        <a:buSzTx/>
                        <a:buFontTx/>
                        <a:buAutoNum type="arabicPlain" startAt="6"/>
                        <a:tabLst/>
                        <a:defRPr/>
                      </a:pPr>
                      <a:r>
                        <a:rPr kumimoji="0" lang="en-GB" sz="1200" b="0" i="0" u="none" strike="noStrike" kern="1200" cap="none" spc="0" normalizeH="0" baseline="0" noProof="0" dirty="0" smtClean="0">
                          <a:ln>
                            <a:noFill/>
                          </a:ln>
                          <a:solidFill>
                            <a:prstClr val="black"/>
                          </a:solidFill>
                          <a:effectLst/>
                          <a:uLnTx/>
                          <a:uFillTx/>
                          <a:latin typeface="Comic Sans MS" pitchFamily="66" charset="0"/>
                          <a:ea typeface="+mn-ea"/>
                          <a:cs typeface="+mn-cs"/>
                        </a:rPr>
                        <a:t> 3=2</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prstClr val="black"/>
                          </a:solidFill>
                          <a:effectLst/>
                          <a:uLnTx/>
                          <a:uFillTx/>
                          <a:latin typeface="Comic Sans MS" pitchFamily="66" charset="0"/>
                          <a:ea typeface="+mn-ea"/>
                          <a:cs typeface="+mn-cs"/>
                        </a:rPr>
                        <a:t>Now try different arrays starting with the number 15, 24, 18, 12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GB" sz="1600" u="sng" dirty="0" smtClean="0">
                          <a:solidFill>
                            <a:schemeClr val="tx1"/>
                          </a:solidFill>
                          <a:latin typeface="Comic Sans MS" pitchFamily="66" charset="0"/>
                        </a:rPr>
                        <a:t>Arrays</a:t>
                      </a:r>
                    </a:p>
                    <a:p>
                      <a:r>
                        <a:rPr lang="en-GB" sz="1100" u="none" dirty="0" smtClean="0">
                          <a:solidFill>
                            <a:schemeClr val="tx1"/>
                          </a:solidFill>
                          <a:latin typeface="Comic Sans MS" pitchFamily="66" charset="0"/>
                        </a:rPr>
                        <a:t>Today is the last day of arrays! </a:t>
                      </a:r>
                    </a:p>
                    <a:p>
                      <a:r>
                        <a:rPr lang="en-GB" sz="1100" u="none" dirty="0" smtClean="0">
                          <a:solidFill>
                            <a:schemeClr val="tx1"/>
                          </a:solidFill>
                          <a:latin typeface="Comic Sans MS" pitchFamily="66" charset="0"/>
                        </a:rPr>
                        <a:t>I would like you to focus</a:t>
                      </a:r>
                      <a:r>
                        <a:rPr lang="en-GB" sz="1100" u="none" baseline="0" dirty="0" smtClean="0">
                          <a:solidFill>
                            <a:schemeClr val="tx1"/>
                          </a:solidFill>
                          <a:latin typeface="Comic Sans MS" pitchFamily="66" charset="0"/>
                        </a:rPr>
                        <a:t> on your 3 times tables today. You are going to use an array to show the times table fact and the inverse division fact too.</a:t>
                      </a:r>
                    </a:p>
                    <a:p>
                      <a:r>
                        <a:rPr lang="en-GB" sz="1100" u="none" dirty="0" smtClean="0">
                          <a:solidFill>
                            <a:schemeClr val="tx1"/>
                          </a:solidFill>
                          <a:latin typeface="Comic Sans MS" pitchFamily="66" charset="0"/>
                        </a:rPr>
                        <a:t>For example;</a:t>
                      </a:r>
                    </a:p>
                    <a:p>
                      <a:endParaRPr lang="en-GB" sz="1200" u="none" dirty="0" smtClean="0">
                        <a:solidFill>
                          <a:schemeClr val="tx1"/>
                        </a:solidFill>
                        <a:latin typeface="Comic Sans MS" pitchFamily="66" charset="0"/>
                      </a:endParaRPr>
                    </a:p>
                    <a:p>
                      <a:endParaRPr lang="en-GB" sz="1200" u="none" dirty="0" smtClean="0">
                        <a:solidFill>
                          <a:schemeClr val="tx1"/>
                        </a:solidFill>
                        <a:latin typeface="Comic Sans MS" pitchFamily="66" charset="0"/>
                      </a:endParaRPr>
                    </a:p>
                    <a:p>
                      <a:endParaRPr lang="en-GB" sz="1200" u="none" dirty="0" smtClean="0">
                        <a:solidFill>
                          <a:schemeClr val="tx1"/>
                        </a:solidFill>
                        <a:latin typeface="Comic Sans MS" pitchFamily="66" charset="0"/>
                      </a:endParaRPr>
                    </a:p>
                    <a:p>
                      <a:endParaRPr lang="en-GB" sz="1200" u="none" dirty="0" smtClean="0">
                        <a:solidFill>
                          <a:schemeClr val="tx1"/>
                        </a:solidFill>
                        <a:latin typeface="Comic Sans MS" pitchFamily="66" charset="0"/>
                      </a:endParaRPr>
                    </a:p>
                    <a:p>
                      <a:endParaRPr lang="en-GB" sz="1200" u="none" dirty="0" smtClean="0">
                        <a:solidFill>
                          <a:schemeClr val="tx1"/>
                        </a:solidFill>
                        <a:latin typeface="Comic Sans MS" pitchFamily="66" charset="0"/>
                      </a:endParaRPr>
                    </a:p>
                    <a:p>
                      <a:r>
                        <a:rPr lang="en-GB" sz="1200" u="none" dirty="0" smtClean="0">
                          <a:solidFill>
                            <a:schemeClr val="tx1"/>
                          </a:solidFill>
                          <a:latin typeface="Comic Sans MS" pitchFamily="66" charset="0"/>
                        </a:rPr>
                        <a:t>3x2=6 </a:t>
                      </a:r>
                      <a:r>
                        <a:rPr lang="en-GB" sz="1200" i="1" u="none" dirty="0" smtClean="0">
                          <a:solidFill>
                            <a:schemeClr val="tx1"/>
                          </a:solidFill>
                          <a:latin typeface="Comic Sans MS" pitchFamily="66" charset="0"/>
                        </a:rPr>
                        <a:t>(3 in a group,</a:t>
                      </a:r>
                      <a:r>
                        <a:rPr lang="en-GB" sz="1200" i="1" u="none" baseline="0" dirty="0" smtClean="0">
                          <a:solidFill>
                            <a:schemeClr val="tx1"/>
                          </a:solidFill>
                          <a:latin typeface="Comic Sans MS" pitchFamily="66" charset="0"/>
                        </a:rPr>
                        <a:t> 2 times)</a:t>
                      </a:r>
                      <a:endParaRPr lang="en-GB" sz="1200" i="1" u="none" dirty="0" smtClean="0">
                        <a:solidFill>
                          <a:schemeClr val="tx1"/>
                        </a:solidFill>
                        <a:latin typeface="Comic Sans MS" pitchFamily="66" charset="0"/>
                      </a:endParaRPr>
                    </a:p>
                    <a:p>
                      <a:pPr marL="0" indent="0">
                        <a:buFontTx/>
                        <a:buNone/>
                      </a:pPr>
                      <a:r>
                        <a:rPr lang="en-GB" sz="1200" u="none" dirty="0" smtClean="0">
                          <a:solidFill>
                            <a:schemeClr val="tx1"/>
                          </a:solidFill>
                          <a:latin typeface="Comic Sans MS" pitchFamily="66" charset="0"/>
                        </a:rPr>
                        <a:t>3 </a:t>
                      </a:r>
                      <a:r>
                        <a:rPr lang="en-GB" sz="1200" u="none" baseline="0" dirty="0" smtClean="0">
                          <a:solidFill>
                            <a:schemeClr val="tx1"/>
                          </a:solidFill>
                          <a:latin typeface="Comic Sans MS" pitchFamily="66" charset="0"/>
                        </a:rPr>
                        <a:t> </a:t>
                      </a:r>
                      <a:r>
                        <a:rPr lang="en-GB" sz="1200" u="none" dirty="0" smtClean="0">
                          <a:solidFill>
                            <a:schemeClr val="tx1"/>
                          </a:solidFill>
                          <a:latin typeface="Comic Sans MS" pitchFamily="66" charset="0"/>
                        </a:rPr>
                        <a:t>  2=6  </a:t>
                      </a:r>
                      <a:r>
                        <a:rPr lang="en-GB" sz="1200" i="1" u="none" dirty="0" smtClean="0">
                          <a:solidFill>
                            <a:schemeClr val="tx1"/>
                          </a:solidFill>
                          <a:latin typeface="Comic Sans MS" pitchFamily="66" charset="0"/>
                        </a:rPr>
                        <a:t>(</a:t>
                      </a:r>
                      <a:r>
                        <a:rPr lang="en-GB" sz="1200" i="1" u="none" baseline="0" dirty="0" smtClean="0">
                          <a:solidFill>
                            <a:schemeClr val="tx1"/>
                          </a:solidFill>
                          <a:latin typeface="Comic Sans MS" pitchFamily="66" charset="0"/>
                        </a:rPr>
                        <a:t>6 shared into groups of 3, two times)</a:t>
                      </a:r>
                      <a:endParaRPr lang="en-GB" sz="1200" i="1" u="none" dirty="0" smtClean="0">
                        <a:solidFill>
                          <a:schemeClr val="tx1"/>
                        </a:solidFill>
                        <a:latin typeface="Comic Sans MS" pitchFamily="66" charset="0"/>
                      </a:endParaRPr>
                    </a:p>
                    <a:p>
                      <a:pPr marL="0" indent="0">
                        <a:buNone/>
                      </a:pPr>
                      <a:r>
                        <a:rPr lang="en-GB" sz="1200" u="none" dirty="0" smtClean="0">
                          <a:solidFill>
                            <a:schemeClr val="tx1"/>
                          </a:solidFill>
                          <a:latin typeface="Comic Sans MS" pitchFamily="66" charset="0"/>
                        </a:rPr>
                        <a:t>Start</a:t>
                      </a:r>
                      <a:r>
                        <a:rPr lang="en-GB" sz="1200" u="none" baseline="0" dirty="0" smtClean="0">
                          <a:solidFill>
                            <a:schemeClr val="tx1"/>
                          </a:solidFill>
                          <a:latin typeface="Comic Sans MS" pitchFamily="66" charset="0"/>
                        </a:rPr>
                        <a:t> with </a:t>
                      </a:r>
                    </a:p>
                    <a:p>
                      <a:pPr marL="0" indent="0">
                        <a:buNone/>
                      </a:pPr>
                      <a:r>
                        <a:rPr lang="en-GB" sz="1200" u="none" baseline="0" dirty="0" smtClean="0">
                          <a:solidFill>
                            <a:schemeClr val="tx1"/>
                          </a:solidFill>
                          <a:latin typeface="Comic Sans MS" pitchFamily="66" charset="0"/>
                        </a:rPr>
                        <a:t>3x1=3   (a group of 3 one time, totals 3)</a:t>
                      </a:r>
                    </a:p>
                    <a:p>
                      <a:pPr marL="0" indent="0">
                        <a:buNone/>
                      </a:pPr>
                      <a:endParaRPr lang="en-GB" sz="1200" u="none" baseline="0" dirty="0" smtClean="0">
                        <a:solidFill>
                          <a:schemeClr val="tx1"/>
                        </a:solidFill>
                        <a:latin typeface="Comic Sans MS" pitchFamily="66" charset="0"/>
                      </a:endParaRPr>
                    </a:p>
                    <a:p>
                      <a:pPr marL="0" indent="0">
                        <a:buNone/>
                      </a:pPr>
                      <a:r>
                        <a:rPr lang="en-GB" sz="1200" u="none" baseline="0" dirty="0" smtClean="0">
                          <a:solidFill>
                            <a:schemeClr val="tx1"/>
                          </a:solidFill>
                          <a:latin typeface="Comic Sans MS" pitchFamily="66" charset="0"/>
                        </a:rPr>
                        <a:t>So the division or inverse is</a:t>
                      </a:r>
                    </a:p>
                    <a:p>
                      <a:pPr marL="0" indent="0">
                        <a:buNone/>
                      </a:pPr>
                      <a:r>
                        <a:rPr lang="en-GB" sz="1200" u="none" baseline="0" dirty="0" smtClean="0">
                          <a:solidFill>
                            <a:schemeClr val="tx1"/>
                          </a:solidFill>
                          <a:latin typeface="Comic Sans MS" pitchFamily="66" charset="0"/>
                        </a:rPr>
                        <a:t>3    3=1 ( in total 3, a group of 3, one time)</a:t>
                      </a:r>
                    </a:p>
                    <a:p>
                      <a:pPr marL="0" indent="0">
                        <a:buNone/>
                      </a:pPr>
                      <a:r>
                        <a:rPr lang="en-GB" sz="1200" u="none" baseline="0" dirty="0" smtClean="0">
                          <a:solidFill>
                            <a:schemeClr val="tx1"/>
                          </a:solidFill>
                          <a:latin typeface="Comic Sans MS" pitchFamily="66" charset="0"/>
                        </a:rPr>
                        <a:t>Now try all the way to 12x3=</a:t>
                      </a:r>
                    </a:p>
                    <a:p>
                      <a:pPr marL="0" indent="0">
                        <a:buNone/>
                      </a:pPr>
                      <a:r>
                        <a:rPr lang="en-GB" sz="1200" u="none" baseline="0" dirty="0" smtClean="0">
                          <a:solidFill>
                            <a:schemeClr val="tx1"/>
                          </a:solidFill>
                          <a:latin typeface="Comic Sans MS" pitchFamily="66" charset="0"/>
                        </a:rPr>
                        <a:t>?     3=12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10001"/>
                  </a:ext>
                </a:extLst>
              </a:tr>
            </a:tbl>
          </a:graphicData>
        </a:graphic>
      </p:graphicFrame>
      <p:pic>
        <p:nvPicPr>
          <p:cNvPr id="1026"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26902" y="2083907"/>
            <a:ext cx="1317528" cy="9881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79512" y="5373216"/>
            <a:ext cx="2141092" cy="13328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8" name="Picture 4"/>
          <p:cNvPicPr>
            <a:picLocks noChangeAspect="1" noChangeArrowheads="1"/>
          </p:cNvPicPr>
          <p:nvPr/>
        </p:nvPicPr>
        <p:blipFill rotWithShape="1">
          <a:blip r:embed="rId5">
            <a:extLst>
              <a:ext uri="{28A0092B-C50C-407E-A947-70E740481C1C}">
                <a14:useLocalDpi xmlns:a14="http://schemas.microsoft.com/office/drawing/2010/main" val="0"/>
              </a:ext>
            </a:extLst>
          </a:blip>
          <a:srcRect r="60786" b="33168"/>
          <a:stretch/>
        </p:blipFill>
        <p:spPr bwMode="auto">
          <a:xfrm>
            <a:off x="2504282" y="2961276"/>
            <a:ext cx="1082421" cy="8198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9"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565961" y="4503444"/>
            <a:ext cx="1020742" cy="12424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Oval 2"/>
          <p:cNvSpPr/>
          <p:nvPr/>
        </p:nvSpPr>
        <p:spPr>
          <a:xfrm>
            <a:off x="4139952" y="2708920"/>
            <a:ext cx="144016" cy="14401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030" name="Picture 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383410" y="2708920"/>
            <a:ext cx="171450" cy="171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1" name="Picture 7"/>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248536" y="3429000"/>
            <a:ext cx="171450" cy="171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2" name="Picture 8"/>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486275" y="3429000"/>
            <a:ext cx="171450" cy="171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3" name="Picture 9"/>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248536" y="3212976"/>
            <a:ext cx="171450" cy="171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4" name="Picture 10"/>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486275" y="3212976"/>
            <a:ext cx="171450" cy="171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5" name="Picture 11"/>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054227" y="4005064"/>
            <a:ext cx="171450" cy="171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6" name="Picture 1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314825" y="4005064"/>
            <a:ext cx="171450" cy="171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7" name="Picture 1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572000" y="4005064"/>
            <a:ext cx="171450" cy="171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8" name="Picture 1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042035" y="4221088"/>
            <a:ext cx="171450" cy="171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9" name="Picture 1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334261" y="4221088"/>
            <a:ext cx="171450" cy="171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40" name="Picture 1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572000" y="4221088"/>
            <a:ext cx="171450" cy="171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41" name="Picture 1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661712" y="2485622"/>
            <a:ext cx="1070528" cy="799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42" name="Picture 18" descr="C:\Users\ntew\AppData\Local\Microsoft\Windows\Temporary Internet Files\Content.IE5\M4ELIM84\FYZp8[1].png"/>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818693" y="4784004"/>
            <a:ext cx="157163" cy="157163"/>
          </a:xfrm>
          <a:prstGeom prst="rect">
            <a:avLst/>
          </a:prstGeom>
          <a:noFill/>
          <a:extLst>
            <a:ext uri="{909E8E84-426E-40DD-AFC4-6F175D3DCCD1}">
              <a14:hiddenFill xmlns:a14="http://schemas.microsoft.com/office/drawing/2010/main">
                <a:solidFill>
                  <a:srgbClr val="FFFFFF"/>
                </a:solidFill>
              </a14:hiddenFill>
            </a:ext>
          </a:extLst>
        </p:spPr>
      </p:pic>
      <p:pic>
        <p:nvPicPr>
          <p:cNvPr id="30" name="Picture 4"/>
          <p:cNvPicPr>
            <a:picLocks noChangeAspect="1" noChangeArrowheads="1"/>
          </p:cNvPicPr>
          <p:nvPr/>
        </p:nvPicPr>
        <p:blipFill rotWithShape="1">
          <a:blip r:embed="rId5">
            <a:extLst>
              <a:ext uri="{28A0092B-C50C-407E-A947-70E740481C1C}">
                <a14:useLocalDpi xmlns:a14="http://schemas.microsoft.com/office/drawing/2010/main" val="0"/>
              </a:ext>
            </a:extLst>
          </a:blip>
          <a:srcRect r="60786" b="33168"/>
          <a:stretch/>
        </p:blipFill>
        <p:spPr bwMode="auto">
          <a:xfrm>
            <a:off x="5436096" y="5328041"/>
            <a:ext cx="1020849" cy="6212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43" name="Picture 19"/>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582337" y="6066496"/>
            <a:ext cx="158750" cy="1587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44" name="Picture 20"/>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7707142" y="2546303"/>
            <a:ext cx="1079500" cy="8175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45" name="Picture 21"/>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7724321" y="3781160"/>
            <a:ext cx="152400" cy="1587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46" name="Picture 22"/>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7742648" y="5587172"/>
            <a:ext cx="152400" cy="1587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48" name="Picture 2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649679" y="5057750"/>
            <a:ext cx="171450" cy="171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49" name="Picture 25"/>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7895048" y="5057750"/>
            <a:ext cx="171450" cy="171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50" name="Picture 26"/>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8208094" y="5057750"/>
            <a:ext cx="171450" cy="171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51" name="Picture 2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7735404" y="6547296"/>
            <a:ext cx="152400" cy="1587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93786065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728749097"/>
              </p:ext>
            </p:extLst>
          </p:nvPr>
        </p:nvGraphicFramePr>
        <p:xfrm>
          <a:off x="53752" y="68663"/>
          <a:ext cx="9036495" cy="6720674"/>
        </p:xfrm>
        <a:graphic>
          <a:graphicData uri="http://schemas.openxmlformats.org/drawingml/2006/table">
            <a:tbl>
              <a:tblPr firstRow="1" bandRow="1">
                <a:tableStyleId>{5C22544A-7EE6-4342-B048-85BDC9FD1C3A}</a:tableStyleId>
              </a:tblPr>
              <a:tblGrid>
                <a:gridCol w="1550192">
                  <a:extLst>
                    <a:ext uri="{9D8B030D-6E8A-4147-A177-3AD203B41FA5}">
                      <a16:colId xmlns:a16="http://schemas.microsoft.com/office/drawing/2014/main" xmlns="" val="20000"/>
                    </a:ext>
                  </a:extLst>
                </a:gridCol>
                <a:gridCol w="1383880">
                  <a:extLst>
                    <a:ext uri="{9D8B030D-6E8A-4147-A177-3AD203B41FA5}">
                      <a16:colId xmlns:a16="http://schemas.microsoft.com/office/drawing/2014/main" xmlns="" val="20001"/>
                    </a:ext>
                  </a:extLst>
                </a:gridCol>
                <a:gridCol w="1958196">
                  <a:extLst>
                    <a:ext uri="{9D8B030D-6E8A-4147-A177-3AD203B41FA5}">
                      <a16:colId xmlns:a16="http://schemas.microsoft.com/office/drawing/2014/main" xmlns="" val="20002"/>
                    </a:ext>
                  </a:extLst>
                </a:gridCol>
                <a:gridCol w="2002244">
                  <a:extLst>
                    <a:ext uri="{9D8B030D-6E8A-4147-A177-3AD203B41FA5}">
                      <a16:colId xmlns:a16="http://schemas.microsoft.com/office/drawing/2014/main" xmlns="" val="20003"/>
                    </a:ext>
                  </a:extLst>
                </a:gridCol>
                <a:gridCol w="2141983">
                  <a:extLst>
                    <a:ext uri="{9D8B030D-6E8A-4147-A177-3AD203B41FA5}">
                      <a16:colId xmlns:a16="http://schemas.microsoft.com/office/drawing/2014/main" xmlns="" val="20004"/>
                    </a:ext>
                  </a:extLst>
                </a:gridCol>
              </a:tblGrid>
              <a:tr h="380834">
                <a:tc>
                  <a:txBody>
                    <a:bodyPr/>
                    <a:lstStyle/>
                    <a:p>
                      <a:r>
                        <a:rPr lang="en-GB" sz="1800" b="1" u="none" dirty="0">
                          <a:solidFill>
                            <a:schemeClr val="tx1"/>
                          </a:solidFill>
                          <a:latin typeface="Comic Sans MS" pitchFamily="66" charset="0"/>
                        </a:rPr>
                        <a:t>Monday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GB" sz="1800" b="1" u="none" dirty="0">
                          <a:solidFill>
                            <a:schemeClr val="tx1"/>
                          </a:solidFill>
                          <a:latin typeface="Comic Sans MS" pitchFamily="66" charset="0"/>
                        </a:rPr>
                        <a:t>Tuesday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GB" sz="1800" b="1" i="0" u="none" kern="1200" baseline="0" dirty="0">
                          <a:solidFill>
                            <a:schemeClr val="dk1"/>
                          </a:solidFill>
                          <a:effectLst/>
                          <a:latin typeface="Comic Sans MS" pitchFamily="66" charset="0"/>
                          <a:ea typeface="+mn-ea"/>
                          <a:cs typeface="+mn-cs"/>
                        </a:rPr>
                        <a:t>Wednesday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GB" sz="1800" b="1" u="none" baseline="0" dirty="0">
                          <a:solidFill>
                            <a:schemeClr val="tx1"/>
                          </a:solidFill>
                          <a:latin typeface="Comic Sans MS" pitchFamily="66" charset="0"/>
                        </a:rPr>
                        <a:t>Thursday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GB" sz="1800" b="1" u="none" dirty="0">
                          <a:solidFill>
                            <a:schemeClr val="tx1"/>
                          </a:solidFill>
                          <a:latin typeface="Comic Sans MS" pitchFamily="66" charset="0"/>
                        </a:rPr>
                        <a:t>Friday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10000"/>
                  </a:ext>
                </a:extLst>
              </a:tr>
              <a:tr h="6125078">
                <a:tc>
                  <a:txBody>
                    <a:bodyPr/>
                    <a:lstStyle/>
                    <a:p>
                      <a:r>
                        <a:rPr lang="en-GB" sz="1400" b="0" u="sng" dirty="0" smtClean="0">
                          <a:solidFill>
                            <a:schemeClr val="tx1"/>
                          </a:solidFill>
                          <a:latin typeface="Comic Sans MS" pitchFamily="66" charset="0"/>
                        </a:rPr>
                        <a:t>Science</a:t>
                      </a:r>
                    </a:p>
                    <a:p>
                      <a:r>
                        <a:rPr lang="en-GB" sz="1200" b="0" u="none" dirty="0" smtClean="0">
                          <a:solidFill>
                            <a:schemeClr val="tx1"/>
                          </a:solidFill>
                          <a:latin typeface="Comic Sans MS" pitchFamily="66" charset="0"/>
                        </a:rPr>
                        <a:t>Today in science you are going to find out how materials can change shape</a:t>
                      </a:r>
                      <a:r>
                        <a:rPr lang="en-GB" sz="1200" b="0" u="none" baseline="0" dirty="0" smtClean="0">
                          <a:solidFill>
                            <a:schemeClr val="tx1"/>
                          </a:solidFill>
                          <a:latin typeface="Comic Sans MS" pitchFamily="66" charset="0"/>
                        </a:rPr>
                        <a:t>.</a:t>
                      </a:r>
                    </a:p>
                    <a:p>
                      <a:endParaRPr lang="en-GB" sz="1200" b="0" u="none" dirty="0" smtClean="0">
                        <a:solidFill>
                          <a:schemeClr val="tx1"/>
                        </a:solidFill>
                        <a:latin typeface="Comic Sans MS" pitchFamily="66" charset="0"/>
                      </a:endParaRPr>
                    </a:p>
                    <a:p>
                      <a:r>
                        <a:rPr lang="en-GB" sz="1200" b="0" u="none" dirty="0" smtClean="0">
                          <a:solidFill>
                            <a:schemeClr val="tx1"/>
                          </a:solidFill>
                          <a:latin typeface="Comic Sans MS" pitchFamily="66" charset="0"/>
                        </a:rPr>
                        <a:t>It might be by an action you do to change</a:t>
                      </a:r>
                      <a:r>
                        <a:rPr lang="en-GB" sz="1200" b="0" u="none" baseline="0" dirty="0" smtClean="0">
                          <a:solidFill>
                            <a:schemeClr val="tx1"/>
                          </a:solidFill>
                          <a:latin typeface="Comic Sans MS" pitchFamily="66" charset="0"/>
                        </a:rPr>
                        <a:t> the shape of the material, you could;</a:t>
                      </a:r>
                    </a:p>
                    <a:p>
                      <a:r>
                        <a:rPr lang="en-GB" sz="1200" b="0" i="1" u="none" baseline="0" dirty="0" smtClean="0">
                          <a:solidFill>
                            <a:schemeClr val="tx1"/>
                          </a:solidFill>
                          <a:latin typeface="Comic Sans MS" pitchFamily="66" charset="0"/>
                        </a:rPr>
                        <a:t>Squash, squeeze,</a:t>
                      </a:r>
                    </a:p>
                    <a:p>
                      <a:r>
                        <a:rPr lang="en-GB" sz="1200" b="0" i="1" u="none" baseline="0" dirty="0" smtClean="0">
                          <a:solidFill>
                            <a:schemeClr val="tx1"/>
                          </a:solidFill>
                          <a:latin typeface="Comic Sans MS" pitchFamily="66" charset="0"/>
                        </a:rPr>
                        <a:t>Push, pull, twist, cook or even melt</a:t>
                      </a:r>
                    </a:p>
                    <a:p>
                      <a:endParaRPr lang="en-GB" sz="1200" b="0" u="none" baseline="0" dirty="0" smtClean="0">
                        <a:solidFill>
                          <a:schemeClr val="tx1"/>
                        </a:solidFill>
                        <a:latin typeface="Comic Sans MS" pitchFamily="66" charset="0"/>
                      </a:endParaRPr>
                    </a:p>
                    <a:p>
                      <a:r>
                        <a:rPr lang="en-GB" sz="1200" b="0" u="none" baseline="0" dirty="0" smtClean="0">
                          <a:solidFill>
                            <a:schemeClr val="tx1"/>
                          </a:solidFill>
                          <a:latin typeface="Comic Sans MS" pitchFamily="66" charset="0"/>
                        </a:rPr>
                        <a:t>Find any materials/objects in your house and see if they can change shape. </a:t>
                      </a:r>
                      <a:r>
                        <a:rPr lang="en-GB" sz="1200" b="0" i="1" u="none" baseline="0" dirty="0" smtClean="0">
                          <a:solidFill>
                            <a:schemeClr val="tx1"/>
                          </a:solidFill>
                          <a:latin typeface="Comic Sans MS" pitchFamily="66" charset="0"/>
                        </a:rPr>
                        <a:t>Examples to try: </a:t>
                      </a:r>
                    </a:p>
                    <a:p>
                      <a:r>
                        <a:rPr lang="en-GB" sz="1200" b="0" i="1" u="none" baseline="0" dirty="0" smtClean="0">
                          <a:solidFill>
                            <a:schemeClr val="tx1"/>
                          </a:solidFill>
                          <a:latin typeface="Comic Sans MS" pitchFamily="66" charset="0"/>
                        </a:rPr>
                        <a:t>Plastic bag, glass, pillow, chocolate, play dough, elastic band, paper.</a:t>
                      </a:r>
                    </a:p>
                    <a:p>
                      <a:r>
                        <a:rPr lang="en-GB" sz="1200" b="0" i="0" u="none" baseline="0" dirty="0" smtClean="0">
                          <a:solidFill>
                            <a:schemeClr val="tx1"/>
                          </a:solidFill>
                          <a:latin typeface="Comic Sans MS" pitchFamily="66" charset="0"/>
                        </a:rPr>
                        <a:t>Record either by photos or create a table to show your results.</a:t>
                      </a:r>
                    </a:p>
                    <a:p>
                      <a:endParaRPr lang="en-GB" sz="1200" b="0" i="0" u="none" dirty="0">
                        <a:solidFill>
                          <a:schemeClr val="tx1"/>
                        </a:solidFill>
                        <a:latin typeface="Comic Sans MS" pitchFamily="66"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GB" sz="1800" b="0" i="0" u="sng" kern="1200" dirty="0" smtClean="0">
                          <a:solidFill>
                            <a:schemeClr val="dk1"/>
                          </a:solidFill>
                          <a:effectLst/>
                          <a:latin typeface="+mn-lt"/>
                          <a:ea typeface="+mn-ea"/>
                          <a:cs typeface="+mn-cs"/>
                        </a:rPr>
                        <a:t>P.E/Art </a:t>
                      </a:r>
                      <a:endParaRPr lang="en-GB" sz="1800" b="0" i="0" u="sng" kern="1200" dirty="0">
                        <a:solidFill>
                          <a:schemeClr val="dk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b="0" u="none" dirty="0" smtClean="0">
                          <a:solidFill>
                            <a:schemeClr val="tx1"/>
                          </a:solidFill>
                          <a:latin typeface="Comic Sans MS" pitchFamily="66" charset="0"/>
                        </a:rPr>
                        <a:t>Go on a walk/bike/</a:t>
                      </a:r>
                      <a:r>
                        <a:rPr lang="en-GB" sz="1200" b="0" u="none" baseline="0" dirty="0" smtClean="0">
                          <a:solidFill>
                            <a:schemeClr val="tx1"/>
                          </a:solidFill>
                          <a:latin typeface="Comic Sans MS" pitchFamily="66" charset="0"/>
                        </a:rPr>
                        <a:t> </a:t>
                      </a:r>
                      <a:r>
                        <a:rPr lang="en-GB" sz="1200" b="0" u="none" dirty="0" smtClean="0">
                          <a:solidFill>
                            <a:schemeClr val="tx1"/>
                          </a:solidFill>
                          <a:latin typeface="Comic Sans MS" pitchFamily="66" charset="0"/>
                        </a:rPr>
                        <a:t>scooter</a:t>
                      </a:r>
                      <a:r>
                        <a:rPr lang="en-GB" sz="1200" b="0" u="none" baseline="0" dirty="0" smtClean="0">
                          <a:solidFill>
                            <a:schemeClr val="tx1"/>
                          </a:solidFill>
                          <a:latin typeface="Comic Sans MS" pitchFamily="66" charset="0"/>
                        </a:rPr>
                        <a:t> ride</a:t>
                      </a:r>
                      <a:r>
                        <a:rPr lang="en-GB" sz="1200" b="0" u="none" dirty="0" smtClean="0">
                          <a:solidFill>
                            <a:schemeClr val="tx1"/>
                          </a:solidFill>
                          <a:latin typeface="Comic Sans MS" pitchFamily="66" charset="0"/>
                        </a:rPr>
                        <a:t> and collect </a:t>
                      </a:r>
                      <a:r>
                        <a:rPr lang="en-GB" sz="1200" b="1" u="none" dirty="0" smtClean="0">
                          <a:solidFill>
                            <a:schemeClr val="tx1"/>
                          </a:solidFill>
                          <a:latin typeface="Comic Sans MS" pitchFamily="66" charset="0"/>
                        </a:rPr>
                        <a:t>anything </a:t>
                      </a:r>
                      <a:r>
                        <a:rPr lang="en-GB" sz="1200" b="0" u="none" dirty="0" smtClean="0">
                          <a:solidFill>
                            <a:schemeClr val="tx1"/>
                          </a:solidFill>
                          <a:latin typeface="Comic Sans MS" pitchFamily="66" charset="0"/>
                        </a:rPr>
                        <a:t>you find.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b="0" u="none" dirty="0" smtClean="0">
                        <a:solidFill>
                          <a:schemeClr val="tx1"/>
                        </a:solidFill>
                        <a:latin typeface="Comic Sans MS" pitchFamily="66"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b="0" u="none" dirty="0" smtClean="0">
                          <a:solidFill>
                            <a:schemeClr val="tx1"/>
                          </a:solidFill>
                          <a:latin typeface="Comic Sans MS" pitchFamily="66" charset="0"/>
                        </a:rPr>
                        <a:t>It may be a fallen leaf, a daisy, some rubbish, a twig,</a:t>
                      </a:r>
                      <a:r>
                        <a:rPr lang="en-GB" sz="1200" b="0" u="none" baseline="0" dirty="0" smtClean="0">
                          <a:solidFill>
                            <a:schemeClr val="tx1"/>
                          </a:solidFill>
                          <a:latin typeface="Comic Sans MS" pitchFamily="66" charset="0"/>
                        </a:rPr>
                        <a:t> a stone, grass.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b="0" u="none" baseline="0" dirty="0" smtClean="0">
                        <a:solidFill>
                          <a:schemeClr val="tx1"/>
                        </a:solidFill>
                        <a:latin typeface="Comic Sans MS" pitchFamily="66"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b="0" u="none" baseline="0" dirty="0" smtClean="0">
                          <a:solidFill>
                            <a:schemeClr val="tx1"/>
                          </a:solidFill>
                          <a:latin typeface="Comic Sans MS" pitchFamily="66" charset="0"/>
                        </a:rPr>
                        <a:t>I would then like you to create a picture with these items.</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b="0" u="none" baseline="0" dirty="0" smtClean="0">
                          <a:solidFill>
                            <a:schemeClr val="tx1"/>
                          </a:solidFill>
                          <a:latin typeface="Comic Sans MS" pitchFamily="66" charset="0"/>
                        </a:rPr>
                        <a:t>You can stick the items on paper or take a photo of your creation. </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b="0" u="none" baseline="0" dirty="0" smtClean="0">
                          <a:solidFill>
                            <a:schemeClr val="tx1"/>
                          </a:solidFill>
                          <a:latin typeface="Comic Sans MS" pitchFamily="66" charset="0"/>
                        </a:rPr>
                        <a:t> </a:t>
                      </a:r>
                      <a:endParaRPr lang="en-GB" sz="1200" b="0" u="none" dirty="0">
                        <a:solidFill>
                          <a:schemeClr val="tx1"/>
                        </a:solidFill>
                        <a:latin typeface="Comic Sans MS" pitchFamily="66" charset="0"/>
                      </a:endParaRPr>
                    </a:p>
                    <a:p>
                      <a:endParaRPr lang="en-GB" sz="1400" b="0" u="sng" dirty="0">
                        <a:solidFill>
                          <a:schemeClr val="tx1"/>
                        </a:solidFill>
                        <a:latin typeface="Comic Sans MS" pitchFamily="66"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1400" b="0" u="sng" dirty="0" smtClean="0">
                          <a:solidFill>
                            <a:schemeClr val="tx1"/>
                          </a:solidFill>
                          <a:latin typeface="Comic Sans MS" pitchFamily="66" charset="0"/>
                        </a:rPr>
                        <a:t>RE</a:t>
                      </a:r>
                      <a:endParaRPr lang="en-GB" sz="1400" b="0" u="none" dirty="0" smtClean="0">
                        <a:solidFill>
                          <a:schemeClr val="tx1"/>
                        </a:solidFill>
                        <a:latin typeface="Comic Sans MS" pitchFamily="66" charset="0"/>
                      </a:endParaRPr>
                    </a:p>
                    <a:p>
                      <a:pPr algn="l"/>
                      <a:r>
                        <a:rPr lang="en-GB" sz="1200" b="0" u="none" dirty="0" smtClean="0">
                          <a:solidFill>
                            <a:schemeClr val="tx1"/>
                          </a:solidFill>
                          <a:latin typeface="Comic Sans MS" pitchFamily="66" charset="0"/>
                        </a:rPr>
                        <a:t>During the month of May</a:t>
                      </a:r>
                      <a:r>
                        <a:rPr lang="en-GB" sz="1200" b="0" u="none" baseline="0" dirty="0" smtClean="0">
                          <a:solidFill>
                            <a:schemeClr val="tx1"/>
                          </a:solidFill>
                          <a:latin typeface="Comic Sans MS" pitchFamily="66" charset="0"/>
                        </a:rPr>
                        <a:t> with think about our Mother Mary. The mother of Jesus and mother of us all.</a:t>
                      </a:r>
                    </a:p>
                    <a:p>
                      <a:pPr algn="l"/>
                      <a:r>
                        <a:rPr lang="en-GB" sz="1200" b="0" u="none" baseline="0" dirty="0" smtClean="0">
                          <a:solidFill>
                            <a:schemeClr val="tx1"/>
                          </a:solidFill>
                          <a:latin typeface="Comic Sans MS" pitchFamily="66" charset="0"/>
                        </a:rPr>
                        <a:t>The prayer that we say to Mary is the Hail Mary</a:t>
                      </a:r>
                    </a:p>
                    <a:p>
                      <a:pPr algn="l"/>
                      <a:r>
                        <a:rPr lang="en-GB" sz="1200" b="0" i="0" kern="1200" dirty="0" smtClean="0">
                          <a:solidFill>
                            <a:srgbClr val="0070C0"/>
                          </a:solidFill>
                          <a:effectLst/>
                          <a:latin typeface="Comic Sans MS" pitchFamily="66" charset="0"/>
                          <a:ea typeface="+mn-ea"/>
                          <a:cs typeface="+mn-cs"/>
                        </a:rPr>
                        <a:t>Hail Mary full of Grace, the Lord is with thee.</a:t>
                      </a:r>
                      <a:r>
                        <a:rPr lang="en-GB" sz="1200" dirty="0" smtClean="0">
                          <a:solidFill>
                            <a:srgbClr val="0070C0"/>
                          </a:solidFill>
                          <a:latin typeface="Comic Sans MS" pitchFamily="66" charset="0"/>
                        </a:rPr>
                        <a:t/>
                      </a:r>
                      <a:br>
                        <a:rPr lang="en-GB" sz="1200" dirty="0" smtClean="0">
                          <a:solidFill>
                            <a:srgbClr val="0070C0"/>
                          </a:solidFill>
                          <a:latin typeface="Comic Sans MS" pitchFamily="66" charset="0"/>
                        </a:rPr>
                      </a:br>
                      <a:r>
                        <a:rPr lang="en-GB" sz="1200" b="0" i="0" kern="1200" dirty="0" smtClean="0">
                          <a:solidFill>
                            <a:srgbClr val="0070C0"/>
                          </a:solidFill>
                          <a:effectLst/>
                          <a:latin typeface="Comic Sans MS" pitchFamily="66" charset="0"/>
                          <a:ea typeface="+mn-ea"/>
                          <a:cs typeface="+mn-cs"/>
                        </a:rPr>
                        <a:t>Blessed are thou amongst women and blessed is the fruit of thy womb Jesus.</a:t>
                      </a:r>
                      <a:r>
                        <a:rPr lang="en-GB" sz="1200" dirty="0" smtClean="0">
                          <a:solidFill>
                            <a:srgbClr val="0070C0"/>
                          </a:solidFill>
                          <a:latin typeface="Comic Sans MS" pitchFamily="66" charset="0"/>
                        </a:rPr>
                        <a:t/>
                      </a:r>
                      <a:br>
                        <a:rPr lang="en-GB" sz="1200" dirty="0" smtClean="0">
                          <a:solidFill>
                            <a:srgbClr val="0070C0"/>
                          </a:solidFill>
                          <a:latin typeface="Comic Sans MS" pitchFamily="66" charset="0"/>
                        </a:rPr>
                      </a:br>
                      <a:r>
                        <a:rPr lang="en-GB" sz="1200" b="0" i="0" kern="1200" dirty="0" smtClean="0">
                          <a:solidFill>
                            <a:srgbClr val="0070C0"/>
                          </a:solidFill>
                          <a:effectLst/>
                          <a:latin typeface="Comic Sans MS" pitchFamily="66" charset="0"/>
                          <a:ea typeface="+mn-ea"/>
                          <a:cs typeface="+mn-cs"/>
                        </a:rPr>
                        <a:t>Holy Mary Mother of God,</a:t>
                      </a:r>
                      <a:r>
                        <a:rPr lang="en-GB" sz="1200" b="0" i="0" kern="1200" baseline="0" dirty="0" smtClean="0">
                          <a:solidFill>
                            <a:srgbClr val="0070C0"/>
                          </a:solidFill>
                          <a:effectLst/>
                          <a:latin typeface="Comic Sans MS" pitchFamily="66" charset="0"/>
                          <a:ea typeface="+mn-ea"/>
                          <a:cs typeface="+mn-cs"/>
                        </a:rPr>
                        <a:t> </a:t>
                      </a:r>
                      <a:r>
                        <a:rPr lang="en-GB" sz="1200" b="0" i="0" kern="1200" dirty="0" smtClean="0">
                          <a:solidFill>
                            <a:srgbClr val="0070C0"/>
                          </a:solidFill>
                          <a:effectLst/>
                          <a:latin typeface="Comic Sans MS" pitchFamily="66" charset="0"/>
                          <a:ea typeface="+mn-ea"/>
                          <a:cs typeface="+mn-cs"/>
                        </a:rPr>
                        <a:t>pray for us sinners now and at the hour of our </a:t>
                      </a:r>
                      <a:r>
                        <a:rPr lang="en-GB" sz="1200" b="0" i="0" kern="1200" smtClean="0">
                          <a:solidFill>
                            <a:srgbClr val="0070C0"/>
                          </a:solidFill>
                          <a:effectLst/>
                          <a:latin typeface="Comic Sans MS" pitchFamily="66" charset="0"/>
                          <a:ea typeface="+mn-ea"/>
                          <a:cs typeface="+mn-cs"/>
                        </a:rPr>
                        <a:t>death.</a:t>
                      </a:r>
                      <a:r>
                        <a:rPr lang="en-GB" sz="1200" b="0" i="0" kern="1200" baseline="0" smtClean="0">
                          <a:solidFill>
                            <a:srgbClr val="0070C0"/>
                          </a:solidFill>
                          <a:effectLst/>
                          <a:latin typeface="Comic Sans MS" pitchFamily="66" charset="0"/>
                          <a:ea typeface="+mn-ea"/>
                          <a:cs typeface="+mn-cs"/>
                        </a:rPr>
                        <a:t>       </a:t>
                      </a:r>
                      <a:r>
                        <a:rPr lang="en-GB" sz="1200" b="0" i="0" kern="1200" smtClean="0">
                          <a:solidFill>
                            <a:srgbClr val="0070C0"/>
                          </a:solidFill>
                          <a:effectLst/>
                          <a:latin typeface="Comic Sans MS" pitchFamily="66" charset="0"/>
                          <a:ea typeface="+mn-ea"/>
                          <a:cs typeface="+mn-cs"/>
                        </a:rPr>
                        <a:t>Amen</a:t>
                      </a:r>
                      <a:endParaRPr lang="en-GB" sz="1200" b="0" i="0" kern="1200" dirty="0" smtClean="0">
                        <a:solidFill>
                          <a:srgbClr val="0070C0"/>
                        </a:solidFill>
                        <a:effectLst/>
                        <a:latin typeface="Comic Sans MS" pitchFamily="66" charset="0"/>
                        <a:ea typeface="+mn-ea"/>
                        <a:cs typeface="+mn-cs"/>
                      </a:endParaRPr>
                    </a:p>
                    <a:p>
                      <a:pPr algn="l"/>
                      <a:r>
                        <a:rPr lang="en-GB" sz="1200" b="0" i="0" u="none" kern="1200" dirty="0" smtClean="0">
                          <a:solidFill>
                            <a:schemeClr val="tx1"/>
                          </a:solidFill>
                          <a:effectLst/>
                          <a:latin typeface="Comic Sans MS" pitchFamily="66" charset="0"/>
                          <a:ea typeface="+mn-ea"/>
                          <a:cs typeface="+mn-cs"/>
                        </a:rPr>
                        <a:t>It would be lovely</a:t>
                      </a:r>
                      <a:r>
                        <a:rPr lang="en-GB" sz="1200" b="0" i="0" u="none" kern="1200" baseline="0" dirty="0" smtClean="0">
                          <a:solidFill>
                            <a:schemeClr val="tx1"/>
                          </a:solidFill>
                          <a:effectLst/>
                          <a:latin typeface="Comic Sans MS" pitchFamily="66" charset="0"/>
                          <a:ea typeface="+mn-ea"/>
                          <a:cs typeface="+mn-cs"/>
                        </a:rPr>
                        <a:t> if this prayer is copied out in neat and decorated to show what a special prayer it is. This afternoon at school I am crowning the statue of Mary in the grotto at the church with a crown of flowers ,(hopefully for you to see on zoom, details to follow on parent pay or the website). You could even make your own crown for Mary.</a:t>
                      </a:r>
                      <a:endParaRPr lang="en-GB" sz="1200" b="0" u="none" dirty="0">
                        <a:solidFill>
                          <a:schemeClr val="tx1"/>
                        </a:solidFill>
                        <a:latin typeface="Comic Sans MS" pitchFamily="66"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GB" sz="1400" b="0" u="sng" dirty="0" smtClean="0">
                          <a:solidFill>
                            <a:schemeClr val="tx1"/>
                          </a:solidFill>
                          <a:latin typeface="Comic Sans MS" pitchFamily="66" charset="0"/>
                        </a:rPr>
                        <a:t>Geography</a:t>
                      </a:r>
                    </a:p>
                    <a:p>
                      <a:r>
                        <a:rPr lang="en-GB" sz="1200" b="0" u="none" dirty="0" smtClean="0">
                          <a:solidFill>
                            <a:schemeClr val="tx1"/>
                          </a:solidFill>
                          <a:latin typeface="Comic Sans MS" pitchFamily="66" charset="0"/>
                        </a:rPr>
                        <a:t>The continent</a:t>
                      </a:r>
                      <a:r>
                        <a:rPr lang="en-GB" sz="1200" b="0" u="none" baseline="0" dirty="0" smtClean="0">
                          <a:solidFill>
                            <a:schemeClr val="tx1"/>
                          </a:solidFill>
                          <a:latin typeface="Comic Sans MS" pitchFamily="66" charset="0"/>
                        </a:rPr>
                        <a:t> of Africa is famous for many things. It has an enormous river called ‘The River Nile’ a desert called ‘The Sahara Desert’ and a mountain called ‘Mount Kilimanjaro’. </a:t>
                      </a:r>
                    </a:p>
                    <a:p>
                      <a:r>
                        <a:rPr lang="en-GB" sz="1800" b="0" i="0" kern="1200" dirty="0" smtClean="0">
                          <a:solidFill>
                            <a:schemeClr val="dk1"/>
                          </a:solidFill>
                          <a:effectLst/>
                          <a:latin typeface="+mn-lt"/>
                          <a:ea typeface="+mn-ea"/>
                          <a:cs typeface="+mn-cs"/>
                        </a:rPr>
                        <a:t> </a:t>
                      </a:r>
                      <a:endParaRPr lang="en-GB" sz="1200" b="0" u="none" dirty="0">
                        <a:solidFill>
                          <a:schemeClr val="tx1"/>
                        </a:solidFill>
                        <a:latin typeface="Comic Sans MS" pitchFamily="66" charset="0"/>
                      </a:endParaRPr>
                    </a:p>
                    <a:p>
                      <a:endParaRPr lang="en-GB" sz="1800" b="0" u="sng" dirty="0" smtClean="0">
                        <a:solidFill>
                          <a:schemeClr val="tx1"/>
                        </a:solidFill>
                        <a:latin typeface="Comic Sans MS" pitchFamily="66" charset="0"/>
                      </a:endParaRPr>
                    </a:p>
                    <a:p>
                      <a:endParaRPr lang="en-GB" sz="1800" b="0" u="sng" dirty="0" smtClean="0">
                        <a:solidFill>
                          <a:schemeClr val="tx1"/>
                        </a:solidFill>
                        <a:latin typeface="Comic Sans MS" pitchFamily="66" charset="0"/>
                      </a:endParaRPr>
                    </a:p>
                    <a:p>
                      <a:endParaRPr lang="en-GB" sz="1800" b="0" u="sng" dirty="0" smtClean="0">
                        <a:solidFill>
                          <a:schemeClr val="tx1"/>
                        </a:solidFill>
                        <a:latin typeface="Comic Sans MS" pitchFamily="66" charset="0"/>
                      </a:endParaRPr>
                    </a:p>
                    <a:p>
                      <a:r>
                        <a:rPr lang="en-GB" sz="1200" b="0" u="none" dirty="0" smtClean="0">
                          <a:solidFill>
                            <a:schemeClr val="tx1"/>
                          </a:solidFill>
                          <a:latin typeface="Comic Sans MS" pitchFamily="66" charset="0"/>
                        </a:rPr>
                        <a:t>Choose</a:t>
                      </a:r>
                      <a:r>
                        <a:rPr lang="en-GB" sz="1200" b="0" u="none" baseline="0" dirty="0" smtClean="0">
                          <a:solidFill>
                            <a:schemeClr val="tx1"/>
                          </a:solidFill>
                          <a:latin typeface="Comic Sans MS" pitchFamily="66" charset="0"/>
                        </a:rPr>
                        <a:t> one of these famous geographical features and either:</a:t>
                      </a:r>
                    </a:p>
                    <a:p>
                      <a:pPr marL="171450" indent="-171450">
                        <a:buFont typeface="Arial" pitchFamily="34" charset="0"/>
                        <a:buChar char="•"/>
                      </a:pPr>
                      <a:r>
                        <a:rPr lang="en-GB" sz="1200" b="0" u="none" baseline="0" dirty="0" smtClean="0">
                          <a:solidFill>
                            <a:schemeClr val="tx1"/>
                          </a:solidFill>
                          <a:latin typeface="Comic Sans MS" pitchFamily="66" charset="0"/>
                        </a:rPr>
                        <a:t>create a fact file </a:t>
                      </a:r>
                    </a:p>
                    <a:p>
                      <a:pPr marL="171450" indent="-171450">
                        <a:buFont typeface="Arial" pitchFamily="34" charset="0"/>
                        <a:buChar char="•"/>
                      </a:pPr>
                      <a:r>
                        <a:rPr lang="en-GB" sz="1200" b="0" u="none" baseline="0" dirty="0" smtClean="0">
                          <a:solidFill>
                            <a:schemeClr val="tx1"/>
                          </a:solidFill>
                          <a:latin typeface="Comic Sans MS" pitchFamily="66" charset="0"/>
                        </a:rPr>
                        <a:t>display through pictures drawn or painted by you or printed from the internet</a:t>
                      </a:r>
                    </a:p>
                    <a:p>
                      <a:pPr marL="171450" indent="-171450">
                        <a:buFont typeface="Arial" pitchFamily="34" charset="0"/>
                        <a:buChar char="•"/>
                      </a:pPr>
                      <a:r>
                        <a:rPr lang="en-GB" sz="1200" b="0" u="none" baseline="0" dirty="0" smtClean="0">
                          <a:solidFill>
                            <a:schemeClr val="tx1"/>
                          </a:solidFill>
                          <a:latin typeface="Comic Sans MS" pitchFamily="66" charset="0"/>
                        </a:rPr>
                        <a:t>3d junk modelling</a:t>
                      </a:r>
                    </a:p>
                    <a:p>
                      <a:pPr marL="171450" indent="-171450">
                        <a:buFont typeface="Arial" pitchFamily="34" charset="0"/>
                        <a:buChar char="•"/>
                      </a:pPr>
                      <a:r>
                        <a:rPr lang="en-GB" sz="1200" b="0" u="none" baseline="0" dirty="0" smtClean="0">
                          <a:solidFill>
                            <a:schemeClr val="tx1"/>
                          </a:solidFill>
                          <a:latin typeface="Comic Sans MS" pitchFamily="66" charset="0"/>
                        </a:rPr>
                        <a:t>Power point</a:t>
                      </a:r>
                    </a:p>
                    <a:p>
                      <a:pPr marL="171450" indent="-171450">
                        <a:buFont typeface="Arial" pitchFamily="34" charset="0"/>
                        <a:buChar char="•"/>
                      </a:pPr>
                      <a:r>
                        <a:rPr lang="en-GB" sz="1200" b="0" u="none" dirty="0" smtClean="0">
                          <a:solidFill>
                            <a:schemeClr val="tx1"/>
                          </a:solidFill>
                          <a:latin typeface="Comic Sans MS" pitchFamily="66" charset="0"/>
                        </a:rPr>
                        <a:t>Poem</a:t>
                      </a:r>
                    </a:p>
                    <a:p>
                      <a:pPr marL="171450" indent="-171450">
                        <a:buFont typeface="Arial" pitchFamily="34" charset="0"/>
                        <a:buChar char="•"/>
                      </a:pPr>
                      <a:endParaRPr lang="en-GB" sz="1200" b="0" u="none" dirty="0" smtClean="0">
                        <a:solidFill>
                          <a:schemeClr val="tx1"/>
                        </a:solidFill>
                        <a:latin typeface="Comic Sans MS" pitchFamily="66" charset="0"/>
                      </a:endParaRPr>
                    </a:p>
                    <a:p>
                      <a:pPr marL="0" indent="0">
                        <a:buFont typeface="Arial" pitchFamily="34" charset="0"/>
                        <a:buNone/>
                      </a:pPr>
                      <a:r>
                        <a:rPr lang="en-GB" sz="1200" b="0" u="none" dirty="0" smtClean="0">
                          <a:solidFill>
                            <a:schemeClr val="tx1"/>
                          </a:solidFill>
                          <a:latin typeface="Comic Sans MS" pitchFamily="66" charset="0"/>
                        </a:rPr>
                        <a:t>I hope you have</a:t>
                      </a:r>
                      <a:r>
                        <a:rPr lang="en-GB" sz="1200" b="0" u="none" baseline="0" dirty="0" smtClean="0">
                          <a:solidFill>
                            <a:schemeClr val="tx1"/>
                          </a:solidFill>
                          <a:latin typeface="Comic Sans MS" pitchFamily="66" charset="0"/>
                        </a:rPr>
                        <a:t> fun doing your research, I look forward to seeing what you come up with!</a:t>
                      </a:r>
                      <a:endParaRPr lang="en-GB" sz="1200" b="0" u="none" dirty="0">
                        <a:solidFill>
                          <a:schemeClr val="tx1"/>
                        </a:solidFill>
                        <a:latin typeface="Comic Sans MS" pitchFamily="66"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GB" sz="1400" b="0" u="sng" dirty="0" smtClean="0">
                          <a:solidFill>
                            <a:schemeClr val="tx1"/>
                          </a:solidFill>
                          <a:latin typeface="Comic Sans MS" pitchFamily="66" charset="0"/>
                        </a:rPr>
                        <a:t>DT</a:t>
                      </a:r>
                    </a:p>
                    <a:p>
                      <a:r>
                        <a:rPr lang="en-GB" sz="1200" b="0" u="none" dirty="0" smtClean="0">
                          <a:solidFill>
                            <a:schemeClr val="tx1"/>
                          </a:solidFill>
                          <a:latin typeface="Comic Sans MS" pitchFamily="66" charset="0"/>
                        </a:rPr>
                        <a:t>Why</a:t>
                      </a:r>
                      <a:r>
                        <a:rPr lang="en-GB" sz="1200" b="0" u="none" baseline="0" dirty="0" smtClean="0">
                          <a:solidFill>
                            <a:schemeClr val="tx1"/>
                          </a:solidFill>
                          <a:latin typeface="Comic Sans MS" pitchFamily="66" charset="0"/>
                        </a:rPr>
                        <a:t> don’t you become a chef for the day!</a:t>
                      </a:r>
                    </a:p>
                    <a:p>
                      <a:endParaRPr lang="en-GB" sz="1200" b="0" u="none" baseline="0" dirty="0" smtClean="0">
                        <a:solidFill>
                          <a:schemeClr val="tx1"/>
                        </a:solidFill>
                        <a:latin typeface="Comic Sans MS" pitchFamily="66" charset="0"/>
                      </a:endParaRPr>
                    </a:p>
                    <a:p>
                      <a:endParaRPr lang="en-GB" sz="1200" b="0" u="none" baseline="0" dirty="0" smtClean="0">
                        <a:solidFill>
                          <a:schemeClr val="tx1"/>
                        </a:solidFill>
                        <a:latin typeface="Comic Sans MS" pitchFamily="66" charset="0"/>
                      </a:endParaRPr>
                    </a:p>
                    <a:p>
                      <a:r>
                        <a:rPr lang="en-GB" sz="1200" b="0" u="none" baseline="0" dirty="0" smtClean="0">
                          <a:solidFill>
                            <a:schemeClr val="tx1"/>
                          </a:solidFill>
                          <a:latin typeface="Comic Sans MS" pitchFamily="66" charset="0"/>
                        </a:rPr>
                        <a:t>You could:</a:t>
                      </a:r>
                    </a:p>
                    <a:p>
                      <a:pPr marL="171450" indent="-171450">
                        <a:buFont typeface="Arial" pitchFamily="34" charset="0"/>
                        <a:buChar char="•"/>
                      </a:pPr>
                      <a:r>
                        <a:rPr lang="en-GB" sz="1200" b="0" u="none" baseline="0" dirty="0" smtClean="0">
                          <a:solidFill>
                            <a:schemeClr val="tx1"/>
                          </a:solidFill>
                          <a:latin typeface="Comic Sans MS" pitchFamily="66" charset="0"/>
                        </a:rPr>
                        <a:t> bake a cake</a:t>
                      </a:r>
                    </a:p>
                    <a:p>
                      <a:pPr marL="171450" indent="-171450">
                        <a:buFont typeface="Arial" pitchFamily="34" charset="0"/>
                        <a:buChar char="•"/>
                      </a:pPr>
                      <a:r>
                        <a:rPr lang="en-GB" sz="1200" b="0" u="none" baseline="0" dirty="0" smtClean="0">
                          <a:solidFill>
                            <a:schemeClr val="tx1"/>
                          </a:solidFill>
                          <a:latin typeface="Comic Sans MS" pitchFamily="66" charset="0"/>
                        </a:rPr>
                        <a:t>Make chocolate crispy cakes</a:t>
                      </a:r>
                    </a:p>
                    <a:p>
                      <a:pPr marL="171450" indent="-171450">
                        <a:buFont typeface="Arial" pitchFamily="34" charset="0"/>
                        <a:buChar char="•"/>
                      </a:pPr>
                      <a:r>
                        <a:rPr lang="en-GB" sz="1200" b="0" u="none" baseline="0" dirty="0" smtClean="0">
                          <a:solidFill>
                            <a:schemeClr val="tx1"/>
                          </a:solidFill>
                          <a:latin typeface="Comic Sans MS" pitchFamily="66" charset="0"/>
                        </a:rPr>
                        <a:t>Help with dinner</a:t>
                      </a:r>
                    </a:p>
                    <a:p>
                      <a:pPr marL="171450" indent="-171450">
                        <a:buFont typeface="Arial" pitchFamily="34" charset="0"/>
                        <a:buChar char="•"/>
                      </a:pPr>
                      <a:r>
                        <a:rPr lang="en-GB" sz="1200" b="0" u="none" baseline="0" dirty="0" smtClean="0">
                          <a:solidFill>
                            <a:schemeClr val="tx1"/>
                          </a:solidFill>
                          <a:latin typeface="Comic Sans MS" pitchFamily="66" charset="0"/>
                        </a:rPr>
                        <a:t>Make lunch for the family</a:t>
                      </a:r>
                    </a:p>
                    <a:p>
                      <a:pPr marL="171450" indent="-171450">
                        <a:buFont typeface="Arial" pitchFamily="34" charset="0"/>
                        <a:buChar char="•"/>
                      </a:pPr>
                      <a:r>
                        <a:rPr lang="en-GB" sz="1200" b="0" u="none" baseline="0" dirty="0" smtClean="0">
                          <a:solidFill>
                            <a:schemeClr val="tx1"/>
                          </a:solidFill>
                          <a:latin typeface="Comic Sans MS" pitchFamily="66" charset="0"/>
                        </a:rPr>
                        <a:t>Bake bread</a:t>
                      </a:r>
                    </a:p>
                    <a:p>
                      <a:pPr marL="171450" indent="-171450">
                        <a:buFont typeface="Arial" pitchFamily="34" charset="0"/>
                        <a:buChar char="•"/>
                      </a:pPr>
                      <a:r>
                        <a:rPr lang="en-GB" sz="1200" b="0" u="none" baseline="0" dirty="0" smtClean="0">
                          <a:solidFill>
                            <a:schemeClr val="tx1"/>
                          </a:solidFill>
                          <a:latin typeface="Comic Sans MS" pitchFamily="66" charset="0"/>
                        </a:rPr>
                        <a:t>Make pancakes</a:t>
                      </a:r>
                    </a:p>
                    <a:p>
                      <a:pPr marL="0" indent="0">
                        <a:buFont typeface="Arial" pitchFamily="34" charset="0"/>
                        <a:buNone/>
                      </a:pPr>
                      <a:endParaRPr lang="en-GB" sz="1200" b="0" u="none" baseline="0" dirty="0" smtClean="0">
                        <a:solidFill>
                          <a:schemeClr val="tx1"/>
                        </a:solidFill>
                        <a:latin typeface="Comic Sans MS" pitchFamily="66" charset="0"/>
                      </a:endParaRPr>
                    </a:p>
                    <a:p>
                      <a:pPr marL="0" indent="0">
                        <a:buFont typeface="Arial" pitchFamily="34" charset="0"/>
                        <a:buNone/>
                      </a:pPr>
                      <a:r>
                        <a:rPr lang="en-GB" sz="1200" b="0" u="none" baseline="0" dirty="0" smtClean="0">
                          <a:solidFill>
                            <a:schemeClr val="tx1"/>
                          </a:solidFill>
                          <a:latin typeface="Comic Sans MS" pitchFamily="66" charset="0"/>
                        </a:rPr>
                        <a:t>Remember to tidy up afterwards.</a:t>
                      </a:r>
                    </a:p>
                    <a:p>
                      <a:pPr marL="0" indent="0">
                        <a:buFont typeface="Arial" pitchFamily="34" charset="0"/>
                        <a:buNone/>
                      </a:pPr>
                      <a:endParaRPr lang="en-GB" sz="1200" b="0" u="none" baseline="0" dirty="0" smtClean="0">
                        <a:solidFill>
                          <a:schemeClr val="tx1"/>
                        </a:solidFill>
                        <a:latin typeface="Comic Sans MS" pitchFamily="66" charset="0"/>
                      </a:endParaRPr>
                    </a:p>
                    <a:p>
                      <a:pPr marL="0" indent="0">
                        <a:buFont typeface="Arial" pitchFamily="34" charset="0"/>
                        <a:buNone/>
                      </a:pPr>
                      <a:r>
                        <a:rPr lang="en-GB" sz="1200" b="0" u="none" baseline="0" dirty="0" smtClean="0">
                          <a:solidFill>
                            <a:srgbClr val="0070C0"/>
                          </a:solidFill>
                          <a:latin typeface="Comic Sans MS" pitchFamily="66" charset="0"/>
                        </a:rPr>
                        <a:t>A simple recipe for 24 cupcakes:</a:t>
                      </a:r>
                    </a:p>
                    <a:p>
                      <a:pPr marL="0" indent="0">
                        <a:buFont typeface="Arial" pitchFamily="34" charset="0"/>
                        <a:buNone/>
                      </a:pPr>
                      <a:r>
                        <a:rPr lang="en-GB" sz="1200" b="0" i="1" u="none" baseline="0" dirty="0" smtClean="0">
                          <a:solidFill>
                            <a:schemeClr val="tx1"/>
                          </a:solidFill>
                          <a:latin typeface="Comic Sans MS" pitchFamily="66" charset="0"/>
                        </a:rPr>
                        <a:t>250g butter</a:t>
                      </a:r>
                    </a:p>
                    <a:p>
                      <a:pPr marL="0" indent="0">
                        <a:buFont typeface="Arial" pitchFamily="34" charset="0"/>
                        <a:buNone/>
                      </a:pPr>
                      <a:r>
                        <a:rPr lang="en-GB" sz="1200" b="0" i="1" u="none" baseline="0" dirty="0" smtClean="0">
                          <a:solidFill>
                            <a:schemeClr val="tx1"/>
                          </a:solidFill>
                          <a:latin typeface="Comic Sans MS" pitchFamily="66" charset="0"/>
                        </a:rPr>
                        <a:t>250g self raising flour</a:t>
                      </a:r>
                    </a:p>
                    <a:p>
                      <a:pPr marL="0" indent="0">
                        <a:buFont typeface="Arial" pitchFamily="34" charset="0"/>
                        <a:buNone/>
                      </a:pPr>
                      <a:r>
                        <a:rPr lang="en-GB" sz="1200" b="0" i="1" u="none" baseline="0" dirty="0" smtClean="0">
                          <a:solidFill>
                            <a:schemeClr val="tx1"/>
                          </a:solidFill>
                          <a:latin typeface="Comic Sans MS" pitchFamily="66" charset="0"/>
                        </a:rPr>
                        <a:t>250g caster sugar</a:t>
                      </a:r>
                    </a:p>
                    <a:p>
                      <a:pPr marL="0" indent="0">
                        <a:buFont typeface="Arial" pitchFamily="34" charset="0"/>
                        <a:buNone/>
                      </a:pPr>
                      <a:r>
                        <a:rPr lang="en-GB" sz="1200" b="0" i="1" u="none" baseline="0" dirty="0" smtClean="0">
                          <a:solidFill>
                            <a:schemeClr val="tx1"/>
                          </a:solidFill>
                          <a:latin typeface="Comic Sans MS" pitchFamily="66" charset="0"/>
                        </a:rPr>
                        <a:t>Pinch of salt</a:t>
                      </a:r>
                    </a:p>
                    <a:p>
                      <a:pPr marL="0" indent="0">
                        <a:buFont typeface="Arial" pitchFamily="34" charset="0"/>
                        <a:buNone/>
                      </a:pPr>
                      <a:r>
                        <a:rPr lang="en-GB" sz="1200" b="0" i="1" u="none" baseline="0" dirty="0" smtClean="0">
                          <a:solidFill>
                            <a:schemeClr val="tx1"/>
                          </a:solidFill>
                          <a:latin typeface="Comic Sans MS" pitchFamily="66" charset="0"/>
                        </a:rPr>
                        <a:t>4 medium eggs</a:t>
                      </a:r>
                    </a:p>
                    <a:p>
                      <a:pPr marL="0" indent="0">
                        <a:buFont typeface="Arial" pitchFamily="34" charset="0"/>
                        <a:buNone/>
                      </a:pPr>
                      <a:r>
                        <a:rPr lang="en-GB" sz="1200" b="0" i="1" u="none" baseline="0" dirty="0" smtClean="0">
                          <a:solidFill>
                            <a:schemeClr val="tx1"/>
                          </a:solidFill>
                          <a:latin typeface="Comic Sans MS" pitchFamily="66" charset="0"/>
                        </a:rPr>
                        <a:t>4 tablespoons milk</a:t>
                      </a:r>
                    </a:p>
                    <a:p>
                      <a:pPr marL="0" indent="0">
                        <a:buFont typeface="Arial" pitchFamily="34" charset="0"/>
                        <a:buNone/>
                      </a:pPr>
                      <a:r>
                        <a:rPr lang="en-GB" sz="1200" b="0" u="none" baseline="0" dirty="0" smtClean="0">
                          <a:solidFill>
                            <a:schemeClr val="tx1"/>
                          </a:solidFill>
                          <a:latin typeface="Comic Sans MS" pitchFamily="66" charset="0"/>
                        </a:rPr>
                        <a:t>Oven cook for 25 minutes on 190 degrees or gas mark 5.</a:t>
                      </a:r>
                    </a:p>
                    <a:p>
                      <a:pPr marL="0" indent="0">
                        <a:buFont typeface="Arial" pitchFamily="34" charset="0"/>
                        <a:buNone/>
                      </a:pPr>
                      <a:r>
                        <a:rPr lang="en-GB" sz="1200" b="0" u="none" baseline="0" dirty="0" smtClean="0">
                          <a:solidFill>
                            <a:schemeClr val="tx1"/>
                          </a:solidFill>
                          <a:latin typeface="Comic Sans MS" pitchFamily="66" charset="0"/>
                        </a:rPr>
                        <a:t>All you have to do is mix all ingredients together and share into 24 cupcake cases! </a:t>
                      </a:r>
                      <a:r>
                        <a:rPr lang="en-GB" sz="1200" b="1" u="none" baseline="0" dirty="0" smtClean="0">
                          <a:solidFill>
                            <a:schemeClr val="tx1"/>
                          </a:solidFill>
                          <a:latin typeface="Comic Sans MS" pitchFamily="66" charset="0"/>
                        </a:rPr>
                        <a:t>What could go wrong!!</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10001"/>
                  </a:ext>
                </a:extLst>
              </a:tr>
            </a:tbl>
          </a:graphicData>
        </a:graphic>
      </p:graphicFrame>
      <p:pic>
        <p:nvPicPr>
          <p:cNvPr id="2050"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6046" r="11589"/>
          <a:stretch/>
        </p:blipFill>
        <p:spPr bwMode="auto">
          <a:xfrm>
            <a:off x="70144" y="6088406"/>
            <a:ext cx="1512168" cy="5089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1" name="Picture 3" descr="C:\Users\ntew\AppData\Local\Microsoft\Windows\Temporary Internet Files\Content.IE5\M4ELIM84\Nile-river-before[1].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004048" y="2524940"/>
            <a:ext cx="621743" cy="466307"/>
          </a:xfrm>
          <a:prstGeom prst="rect">
            <a:avLst/>
          </a:prstGeom>
          <a:noFill/>
          <a:extLst>
            <a:ext uri="{909E8E84-426E-40DD-AFC4-6F175D3DCCD1}">
              <a14:hiddenFill xmlns:a14="http://schemas.microsoft.com/office/drawing/2010/main">
                <a:solidFill>
                  <a:srgbClr val="FFFFFF"/>
                </a:solidFill>
              </a14:hiddenFill>
            </a:ext>
          </a:extLst>
        </p:spPr>
      </p:pic>
      <p:pic>
        <p:nvPicPr>
          <p:cNvPr id="2052" name="Picture 4" descr="C:\Users\ntew\AppData\Local\Microsoft\Windows\Temporary Internet Files\Content.IE5\3JM19LHP\AK4l4[1].jp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191799" y="1991158"/>
            <a:ext cx="564945" cy="733060"/>
          </a:xfrm>
          <a:prstGeom prst="rect">
            <a:avLst/>
          </a:prstGeom>
          <a:noFill/>
          <a:extLst>
            <a:ext uri="{909E8E84-426E-40DD-AFC4-6F175D3DCCD1}">
              <a14:hiddenFill xmlns:a14="http://schemas.microsoft.com/office/drawing/2010/main">
                <a:solidFill>
                  <a:srgbClr val="FFFFFF"/>
                </a:solidFill>
              </a14:hiddenFill>
            </a:ext>
          </a:extLst>
        </p:spPr>
      </p:pic>
      <p:pic>
        <p:nvPicPr>
          <p:cNvPr id="2053" name="Picture 5" descr="C:\Users\ntew\AppData\Local\Microsoft\Windows\Temporary Internet Files\Content.IE5\0RK8MYI8\280px-Mount_Kilimanjaro[1].jp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5765079" y="2788226"/>
            <a:ext cx="853440" cy="384048"/>
          </a:xfrm>
          <a:prstGeom prst="rect">
            <a:avLst/>
          </a:prstGeom>
          <a:noFill/>
          <a:extLst>
            <a:ext uri="{909E8E84-426E-40DD-AFC4-6F175D3DCCD1}">
              <a14:hiddenFill xmlns:a14="http://schemas.microsoft.com/office/drawing/2010/main">
                <a:solidFill>
                  <a:srgbClr val="FFFFFF"/>
                </a:solidFill>
              </a14:hiddenFill>
            </a:ext>
          </a:extLst>
        </p:spPr>
      </p:pic>
      <p:pic>
        <p:nvPicPr>
          <p:cNvPr id="2054" name="Picture 6" descr="C:\Users\ntew\AppData\Local\Microsoft\Windows\Temporary Internet Files\Content.IE5\3JM19LHP\Vinilo_decorativo_gorro_chef_2[1].png"/>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8388424" y="1017902"/>
            <a:ext cx="429981" cy="412616"/>
          </a:xfrm>
          <a:prstGeom prst="rect">
            <a:avLst/>
          </a:prstGeom>
          <a:noFill/>
          <a:extLst>
            <a:ext uri="{909E8E84-426E-40DD-AFC4-6F175D3DCCD1}">
              <a14:hiddenFill xmlns:a14="http://schemas.microsoft.com/office/drawing/2010/main">
                <a:solidFill>
                  <a:srgbClr val="FFFFFF"/>
                </a:solidFill>
              </a14:hiddenFill>
            </a:ext>
          </a:extLst>
        </p:spPr>
      </p:pic>
      <p:pic>
        <p:nvPicPr>
          <p:cNvPr id="2055" name="Picture 7" descr="C:\Users\ntew\AppData\Local\Microsoft\Windows\Temporary Internet Files\Content.IE5\3JM19LHP\smileyface_thumbsup[1].jpg"/>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8668955" y="6412811"/>
            <a:ext cx="367541" cy="315485"/>
          </a:xfrm>
          <a:prstGeom prst="rect">
            <a:avLst/>
          </a:prstGeom>
          <a:noFill/>
          <a:extLst>
            <a:ext uri="{909E8E84-426E-40DD-AFC4-6F175D3DCCD1}">
              <a14:hiddenFill xmlns:a14="http://schemas.microsoft.com/office/drawing/2010/main">
                <a:solidFill>
                  <a:srgbClr val="FFFFFF"/>
                </a:solidFill>
              </a14:hiddenFill>
            </a:ext>
          </a:extLst>
        </p:spPr>
      </p:pic>
      <p:pic>
        <p:nvPicPr>
          <p:cNvPr id="2056" name="Picture 8"/>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6372224" y="-12282488"/>
            <a:ext cx="752301" cy="1080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7" name="Picture 9"/>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1961951" y="4653136"/>
            <a:ext cx="626339" cy="9361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8" name="Picture 10"/>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732596" y="5706815"/>
            <a:ext cx="1039204" cy="101631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99076471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2675</TotalTime>
  <Words>1396</Words>
  <Application>Microsoft Office PowerPoint</Application>
  <PresentationFormat>On-screen Show (4:3)</PresentationFormat>
  <Paragraphs>184</Paragraphs>
  <Slides>3</Slides>
  <Notes>1</Notes>
  <HiddenSlides>0</HiddenSlides>
  <MMClips>0</MMClips>
  <ScaleCrop>false</ScaleCrop>
  <HeadingPairs>
    <vt:vector size="4" baseType="variant">
      <vt:variant>
        <vt:lpstr>Theme</vt:lpstr>
      </vt:variant>
      <vt:variant>
        <vt:i4>1</vt:i4>
      </vt:variant>
      <vt:variant>
        <vt:lpstr>Slide Titles</vt:lpstr>
      </vt:variant>
      <vt:variant>
        <vt:i4>3</vt:i4>
      </vt:variant>
    </vt:vector>
  </HeadingPairs>
  <TitlesOfParts>
    <vt:vector size="4" baseType="lpstr">
      <vt:lpstr>Office Theme</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Nikki Tew</dc:creator>
  <cp:lastModifiedBy>Lucy Hoadley</cp:lastModifiedBy>
  <cp:revision>89</cp:revision>
  <cp:lastPrinted>2020-04-24T09:49:25Z</cp:lastPrinted>
  <dcterms:created xsi:type="dcterms:W3CDTF">2020-04-16T19:20:48Z</dcterms:created>
  <dcterms:modified xsi:type="dcterms:W3CDTF">2020-05-10T17:29:49Z</dcterms:modified>
</cp:coreProperties>
</file>