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61" r:id="rId3"/>
    <p:sldId id="259" r:id="rId4"/>
    <p:sldId id="257" r:id="rId5"/>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z and Terry Soton" initials="LaTS"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1242" y="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88C063EA-6E4C-4EF6-8A34-44CAFCDD3C95}" type="datetimeFigureOut">
              <a:rPr lang="en-GB" smtClean="0"/>
              <a:t>17/05/2020</a:t>
            </a:fld>
            <a:endParaRPr lang="en-GB"/>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09613" y="4459288"/>
            <a:ext cx="5683250" cy="4224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916988"/>
            <a:ext cx="3078163" cy="4699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4022725" y="8916988"/>
            <a:ext cx="3078163" cy="469900"/>
          </a:xfrm>
          <a:prstGeom prst="rect">
            <a:avLst/>
          </a:prstGeom>
        </p:spPr>
        <p:txBody>
          <a:bodyPr vert="horz" lIns="91440" tIns="45720" rIns="91440" bIns="45720" rtlCol="0" anchor="b"/>
          <a:lstStyle>
            <a:lvl1pPr algn="r">
              <a:defRPr sz="1200"/>
            </a:lvl1pPr>
          </a:lstStyle>
          <a:p>
            <a:fld id="{882D7789-5C4C-4E36-980D-A8242A85C944}" type="slidenum">
              <a:rPr lang="en-GB" smtClean="0"/>
              <a:t>‹#›</a:t>
            </a:fld>
            <a:endParaRPr lang="en-GB"/>
          </a:p>
        </p:txBody>
      </p:sp>
    </p:spTree>
    <p:extLst>
      <p:ext uri="{BB962C8B-B14F-4D97-AF65-F5344CB8AC3E}">
        <p14:creationId xmlns:p14="http://schemas.microsoft.com/office/powerpoint/2010/main" val="1817058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82D7789-5C4C-4E36-980D-A8242A85C944}" type="slidenum">
              <a:rPr lang="en-GB" smtClean="0"/>
              <a:t>3</a:t>
            </a:fld>
            <a:endParaRPr lang="en-GB"/>
          </a:p>
        </p:txBody>
      </p:sp>
    </p:spTree>
    <p:extLst>
      <p:ext uri="{BB962C8B-B14F-4D97-AF65-F5344CB8AC3E}">
        <p14:creationId xmlns:p14="http://schemas.microsoft.com/office/powerpoint/2010/main" val="36120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C391DA1-CB93-4563-8802-0DCD0529BEB5}" type="datetimeFigureOut">
              <a:rPr lang="en-GB" smtClean="0"/>
              <a:t>17/05/2020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2120070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391DA1-CB93-4563-8802-0DCD0529BEB5}" type="datetimeFigureOut">
              <a:rPr lang="en-GB" smtClean="0"/>
              <a:t>17/05/2020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601688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391DA1-CB93-4563-8802-0DCD0529BEB5}" type="datetimeFigureOut">
              <a:rPr lang="en-GB" smtClean="0"/>
              <a:t>17/05/2020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1136194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391DA1-CB93-4563-8802-0DCD0529BEB5}" type="datetimeFigureOut">
              <a:rPr lang="en-GB" smtClean="0"/>
              <a:t>17/05/2020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836807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391DA1-CB93-4563-8802-0DCD0529BEB5}" type="datetimeFigureOut">
              <a:rPr lang="en-GB" smtClean="0"/>
              <a:t>17/05/2020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2634332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C391DA1-CB93-4563-8802-0DCD0529BEB5}" type="datetimeFigureOut">
              <a:rPr lang="en-GB" smtClean="0"/>
              <a:t>17/05/2020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3952470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C391DA1-CB93-4563-8802-0DCD0529BEB5}" type="datetimeFigureOut">
              <a:rPr lang="en-GB" smtClean="0"/>
              <a:t>17/05/2020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2063523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C391DA1-CB93-4563-8802-0DCD0529BEB5}" type="datetimeFigureOut">
              <a:rPr lang="en-GB" smtClean="0"/>
              <a:t>17/05/2020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2825130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391DA1-CB93-4563-8802-0DCD0529BEB5}" type="datetimeFigureOut">
              <a:rPr lang="en-GB" smtClean="0"/>
              <a:t>17/05/2020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2164239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C391DA1-CB93-4563-8802-0DCD0529BEB5}" type="datetimeFigureOut">
              <a:rPr lang="en-GB" smtClean="0"/>
              <a:t>17/05/2020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3870018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C391DA1-CB93-4563-8802-0DCD0529BEB5}" type="datetimeFigureOut">
              <a:rPr lang="en-GB" smtClean="0"/>
              <a:t>17/05/2020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915069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391DA1-CB93-4563-8802-0DCD0529BEB5}" type="datetimeFigureOut">
              <a:rPr lang="en-GB" smtClean="0"/>
              <a:t>17/05/2020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9655B8-27F7-4415-81B2-C6844396C512}" type="slidenum">
              <a:rPr lang="en-GB" smtClean="0"/>
              <a:t>‹#›</a:t>
            </a:fld>
            <a:endParaRPr lang="en-GB"/>
          </a:p>
        </p:txBody>
      </p:sp>
    </p:spTree>
    <p:extLst>
      <p:ext uri="{BB962C8B-B14F-4D97-AF65-F5344CB8AC3E}">
        <p14:creationId xmlns:p14="http://schemas.microsoft.com/office/powerpoint/2010/main" val="30869854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Woolley@StAnthonys.slough.sch.uk" TargetMode="External"/><Relationship Id="rId2" Type="http://schemas.openxmlformats.org/officeDocument/2006/relationships/hyperlink" Target="mailto:ntew@stanthonys.slough.sch.uk" TargetMode="External"/><Relationship Id="rId1" Type="http://schemas.openxmlformats.org/officeDocument/2006/relationships/slideLayout" Target="../slideLayouts/slideLayout1.xml"/><Relationship Id="rId4" Type="http://schemas.openxmlformats.org/officeDocument/2006/relationships/hyperlink" Target="mailto:esoton@stanthonys.slough.sch.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pixabay.com/de/spinne-cartoon-insekt-green-lila-3498050/" TargetMode="External"/><Relationship Id="rId5" Type="http://schemas.openxmlformats.org/officeDocument/2006/relationships/image" Target="../media/image2.png"/><Relationship Id="rId4" Type="http://schemas.openxmlformats.org/officeDocument/2006/relationships/hyperlink" Target="http://sos-inglesonline.blogspot.com/2010/03/boardgame-template-snake.html"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hyperlink" Target="http://pngimg.com/download/92874" TargetMode="External"/><Relationship Id="rId3" Type="http://schemas.openxmlformats.org/officeDocument/2006/relationships/image" Target="../media/image4.png"/><Relationship Id="rId7" Type="http://schemas.openxmlformats.org/officeDocument/2006/relationships/hyperlink" Target="http://creativeandinnovativestuffs.blogspot.com/2014/04/cute-breakfast-idea-to-get-your-kids-to.html" TargetMode="External"/><Relationship Id="rId12" Type="http://schemas.openxmlformats.org/officeDocument/2006/relationships/image" Target="../media/image9.png"/><Relationship Id="rId2" Type="http://schemas.openxmlformats.org/officeDocument/2006/relationships/hyperlink" Target="https://home.jasmineactive.com/login" TargetMode="External"/><Relationship Id="rId1" Type="http://schemas.openxmlformats.org/officeDocument/2006/relationships/slideLayout" Target="../slideLayouts/slideLayout2.xml"/><Relationship Id="rId6" Type="http://schemas.openxmlformats.org/officeDocument/2006/relationships/image" Target="../media/image6.jpeg"/><Relationship Id="rId11" Type="http://schemas.openxmlformats.org/officeDocument/2006/relationships/hyperlink" Target="https://www.padhuskitchen.com/2011/09/breakfast-ideas-for-kidsindian-kids.html" TargetMode="External"/><Relationship Id="rId5" Type="http://schemas.openxmlformats.org/officeDocument/2006/relationships/hyperlink" Target="http://www.theidearoom.net/back-school-breakfast-recipes/" TargetMode="External"/><Relationship Id="rId15" Type="http://schemas.openxmlformats.org/officeDocument/2006/relationships/hyperlink" Target="http://mscollinslovesbooks.com/blog/2012/09/" TargetMode="External"/><Relationship Id="rId10" Type="http://schemas.openxmlformats.org/officeDocument/2006/relationships/image" Target="../media/image8.jpg"/><Relationship Id="rId4" Type="http://schemas.openxmlformats.org/officeDocument/2006/relationships/image" Target="../media/image5.jpeg"/><Relationship Id="rId9" Type="http://schemas.openxmlformats.org/officeDocument/2006/relationships/hyperlink" Target="https://www.honeybearlane.com/2016/02/25-easy-st-patricks-day-crafts-for-kids.html/9" TargetMode="External"/><Relationship Id="rId1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152362854"/>
              </p:ext>
            </p:extLst>
          </p:nvPr>
        </p:nvGraphicFramePr>
        <p:xfrm>
          <a:off x="53163" y="2468880"/>
          <a:ext cx="9055340" cy="4389120"/>
        </p:xfrm>
        <a:graphic>
          <a:graphicData uri="http://schemas.openxmlformats.org/drawingml/2006/table">
            <a:tbl>
              <a:tblPr firstRow="1" bandRow="1">
                <a:tableStyleId>{5C22544A-7EE6-4342-B048-85BDC9FD1C3A}</a:tableStyleId>
              </a:tblPr>
              <a:tblGrid>
                <a:gridCol w="1999530">
                  <a:extLst>
                    <a:ext uri="{9D8B030D-6E8A-4147-A177-3AD203B41FA5}">
                      <a16:colId xmlns:a16="http://schemas.microsoft.com/office/drawing/2014/main" xmlns="" val="20000"/>
                    </a:ext>
                  </a:extLst>
                </a:gridCol>
                <a:gridCol w="1880028">
                  <a:extLst>
                    <a:ext uri="{9D8B030D-6E8A-4147-A177-3AD203B41FA5}">
                      <a16:colId xmlns:a16="http://schemas.microsoft.com/office/drawing/2014/main" xmlns="" val="20001"/>
                    </a:ext>
                  </a:extLst>
                </a:gridCol>
                <a:gridCol w="2232248">
                  <a:extLst>
                    <a:ext uri="{9D8B030D-6E8A-4147-A177-3AD203B41FA5}">
                      <a16:colId xmlns:a16="http://schemas.microsoft.com/office/drawing/2014/main" xmlns="" val="20002"/>
                    </a:ext>
                  </a:extLst>
                </a:gridCol>
                <a:gridCol w="1728192">
                  <a:extLst>
                    <a:ext uri="{9D8B030D-6E8A-4147-A177-3AD203B41FA5}">
                      <a16:colId xmlns:a16="http://schemas.microsoft.com/office/drawing/2014/main" xmlns="" val="20003"/>
                    </a:ext>
                  </a:extLst>
                </a:gridCol>
                <a:gridCol w="1215342">
                  <a:extLst>
                    <a:ext uri="{9D8B030D-6E8A-4147-A177-3AD203B41FA5}">
                      <a16:colId xmlns:a16="http://schemas.microsoft.com/office/drawing/2014/main" xmlns="" val="20004"/>
                    </a:ext>
                  </a:extLst>
                </a:gridCol>
              </a:tblGrid>
              <a:tr h="211447">
                <a:tc>
                  <a:txBody>
                    <a:bodyPr/>
                    <a:lstStyle/>
                    <a:p>
                      <a:pPr algn="ctr"/>
                      <a:r>
                        <a:rPr lang="en-GB" sz="1200" dirty="0">
                          <a:solidFill>
                            <a:schemeClr val="tx1"/>
                          </a:solidFill>
                          <a:latin typeface="Comic Sans MS" pitchFamily="66" charset="0"/>
                        </a:rPr>
                        <a:t>Monday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dirty="0">
                          <a:solidFill>
                            <a:schemeClr val="tx1"/>
                          </a:solidFill>
                          <a:latin typeface="Comic Sans MS" pitchFamily="66" charset="0"/>
                        </a:rPr>
                        <a:t>Tuesday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dirty="0">
                          <a:solidFill>
                            <a:schemeClr val="tx1"/>
                          </a:solidFill>
                          <a:latin typeface="Comic Sans MS" pitchFamily="66" charset="0"/>
                        </a:rPr>
                        <a:t>Wednesday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dirty="0">
                          <a:solidFill>
                            <a:schemeClr val="tx1"/>
                          </a:solidFill>
                          <a:latin typeface="Comic Sans MS" pitchFamily="66" charset="0"/>
                        </a:rPr>
                        <a:t>Thursday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dirty="0">
                          <a:solidFill>
                            <a:schemeClr val="tx1"/>
                          </a:solidFill>
                          <a:latin typeface="Comic Sans MS" pitchFamily="66" charset="0"/>
                        </a:rPr>
                        <a:t>Friday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3973743">
                <a:tc>
                  <a:txBody>
                    <a:bodyPr/>
                    <a:lstStyle/>
                    <a:p>
                      <a:pPr algn="ctr"/>
                      <a:r>
                        <a:rPr lang="en-GB" sz="1200" b="1" u="none" dirty="0">
                          <a:solidFill>
                            <a:schemeClr val="tx1"/>
                          </a:solidFill>
                          <a:latin typeface="Comic Sans MS" pitchFamily="66" charset="0"/>
                        </a:rPr>
                        <a:t>Anansi</a:t>
                      </a:r>
                    </a:p>
                    <a:p>
                      <a:r>
                        <a:rPr lang="en-GB" sz="1200" b="0" u="none" dirty="0">
                          <a:solidFill>
                            <a:schemeClr val="tx1"/>
                          </a:solidFill>
                          <a:latin typeface="Comic Sans MS" pitchFamily="66" charset="0"/>
                        </a:rPr>
                        <a:t>Today you will </a:t>
                      </a:r>
                      <a:r>
                        <a:rPr lang="en-GB" sz="1200" b="1" u="sng" dirty="0">
                          <a:solidFill>
                            <a:schemeClr val="tx1"/>
                          </a:solidFill>
                          <a:latin typeface="Comic Sans MS" pitchFamily="66" charset="0"/>
                        </a:rPr>
                        <a:t>plan</a:t>
                      </a:r>
                      <a:r>
                        <a:rPr lang="en-GB" sz="1200" b="0" u="none" dirty="0">
                          <a:solidFill>
                            <a:schemeClr val="tx1"/>
                          </a:solidFill>
                          <a:latin typeface="Comic Sans MS" pitchFamily="66" charset="0"/>
                        </a:rPr>
                        <a:t> to change the tricks for new ones. Look carefully at the grid on the next page to give you some ideas.</a:t>
                      </a:r>
                    </a:p>
                    <a:p>
                      <a:r>
                        <a:rPr lang="en-GB" sz="1200" b="0" u="none" dirty="0">
                          <a:solidFill>
                            <a:schemeClr val="tx1"/>
                          </a:solidFill>
                          <a:latin typeface="Comic Sans MS" pitchFamily="66" charset="0"/>
                        </a:rPr>
                        <a:t>Just make 1 bullet point for each change. This is an example:</a:t>
                      </a:r>
                    </a:p>
                    <a:p>
                      <a:pPr marL="228600" indent="-228600">
                        <a:buFont typeface="Arial" panose="020B0604020202020204" pitchFamily="34" charset="0"/>
                        <a:buChar char="•"/>
                      </a:pPr>
                      <a:endParaRPr lang="en-GB" sz="1200" b="0" u="none" dirty="0">
                        <a:solidFill>
                          <a:schemeClr val="tx1"/>
                        </a:solidFill>
                        <a:latin typeface="Comic Sans MS" pitchFamily="66" charset="0"/>
                      </a:endParaRPr>
                    </a:p>
                    <a:p>
                      <a:r>
                        <a:rPr lang="en-GB" sz="1200" b="0" u="none" dirty="0">
                          <a:solidFill>
                            <a:schemeClr val="tx1"/>
                          </a:solidFill>
                          <a:latin typeface="Comic Sans MS" pitchFamily="66" charset="0"/>
                        </a:rPr>
                        <a:t>1 Choose a new trick word. </a:t>
                      </a:r>
                    </a:p>
                    <a:p>
                      <a:r>
                        <a:rPr lang="en-GB" sz="1200" b="0" u="none" dirty="0">
                          <a:solidFill>
                            <a:schemeClr val="tx1"/>
                          </a:solidFill>
                          <a:latin typeface="Comic Sans MS" pitchFamily="66" charset="0"/>
                        </a:rPr>
                        <a:t>2  What question will Anansi ask the animals?</a:t>
                      </a:r>
                    </a:p>
                    <a:p>
                      <a:r>
                        <a:rPr lang="en-GB" sz="1200" b="0" u="none" dirty="0">
                          <a:solidFill>
                            <a:schemeClr val="tx1"/>
                          </a:solidFill>
                          <a:latin typeface="Comic Sans MS" pitchFamily="66" charset="0"/>
                        </a:rPr>
                        <a:t>3 What animals, will say what ?</a:t>
                      </a:r>
                    </a:p>
                    <a:p>
                      <a:r>
                        <a:rPr lang="en-GB" sz="1200" b="0" u="none" dirty="0">
                          <a:solidFill>
                            <a:schemeClr val="tx1"/>
                          </a:solidFill>
                          <a:latin typeface="Comic Sans MS" pitchFamily="66" charset="0"/>
                        </a:rPr>
                        <a:t>4 How does your animal get tricked?</a:t>
                      </a:r>
                    </a:p>
                    <a:p>
                      <a:endParaRPr lang="en-GB" sz="1200" b="0" u="none" dirty="0">
                        <a:solidFill>
                          <a:schemeClr val="tx1"/>
                        </a:solidFill>
                        <a:latin typeface="Comic Sans MS" pitchFamily="66" charset="0"/>
                      </a:endParaRPr>
                    </a:p>
                    <a:p>
                      <a:endParaRPr lang="en-GB" sz="12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u="none" dirty="0">
                          <a:solidFill>
                            <a:schemeClr val="tx1"/>
                          </a:solidFill>
                          <a:latin typeface="Comic Sans MS" pitchFamily="66" charset="0"/>
                        </a:rPr>
                        <a:t>Using</a:t>
                      </a:r>
                      <a:r>
                        <a:rPr lang="en-GB" sz="1200" b="0" u="none" baseline="0" dirty="0">
                          <a:solidFill>
                            <a:schemeClr val="tx1"/>
                          </a:solidFill>
                          <a:latin typeface="Comic Sans MS" pitchFamily="66" charset="0"/>
                        </a:rPr>
                        <a:t> your new plan of Anansi, today you are going to write the beginning of your story. You can use the same beginning as Anansi.</a:t>
                      </a:r>
                    </a:p>
                    <a:p>
                      <a:r>
                        <a:rPr lang="en-GB" sz="1200" b="0" u="none" baseline="0" dirty="0">
                          <a:solidFill>
                            <a:schemeClr val="tx1"/>
                          </a:solidFill>
                          <a:latin typeface="Comic Sans MS" pitchFamily="66" charset="0"/>
                        </a:rPr>
                        <a:t>Remember to introduce Anansi and describe the idea he has to solve his problem.</a:t>
                      </a:r>
                    </a:p>
                    <a:p>
                      <a:r>
                        <a:rPr lang="en-GB" sz="1100" b="0" i="0" u="none" strike="noStrike" dirty="0">
                          <a:solidFill>
                            <a:srgbClr val="00B050"/>
                          </a:solidFill>
                          <a:effectLst/>
                          <a:latin typeface="Comic Sans MS" pitchFamily="66" charset="0"/>
                        </a:rPr>
                        <a:t>Use adjectives and similes</a:t>
                      </a:r>
                    </a:p>
                    <a:p>
                      <a:r>
                        <a:rPr lang="en-GB" sz="1100" b="0" i="0" u="none" strike="noStrike" dirty="0">
                          <a:solidFill>
                            <a:srgbClr val="FF0000"/>
                          </a:solidFill>
                          <a:effectLst/>
                          <a:latin typeface="Comic Sans MS" pitchFamily="66" charset="0"/>
                        </a:rPr>
                        <a:t>Try using inverted commas – speech marks, in red.</a:t>
                      </a:r>
                    </a:p>
                    <a:p>
                      <a:r>
                        <a:rPr lang="en-GB" sz="1400" b="0" i="0" u="none" strike="noStrike" dirty="0">
                          <a:solidFill>
                            <a:srgbClr val="0070C0"/>
                          </a:solidFill>
                          <a:effectLst/>
                          <a:latin typeface="Comic Sans MS" pitchFamily="66" charset="0"/>
                        </a:rPr>
                        <a:t>Anansi said, </a:t>
                      </a:r>
                      <a:r>
                        <a:rPr lang="en-GB" sz="1400" b="0" i="0" u="none" strike="noStrike" dirty="0">
                          <a:solidFill>
                            <a:srgbClr val="FF0000"/>
                          </a:solidFill>
                          <a:effectLst/>
                          <a:latin typeface="Comic Sans MS" pitchFamily="66" charset="0"/>
                        </a:rPr>
                        <a:t>“ </a:t>
                      </a:r>
                      <a:r>
                        <a:rPr lang="en-GB" sz="1400" b="0" i="0" u="none" strike="noStrike" dirty="0">
                          <a:solidFill>
                            <a:schemeClr val="tx1"/>
                          </a:solidFill>
                          <a:effectLst/>
                          <a:latin typeface="Comic Sans MS" pitchFamily="66" charset="0"/>
                        </a:rPr>
                        <a:t>How many yams do you see?</a:t>
                      </a:r>
                      <a:r>
                        <a:rPr lang="en-GB" sz="1400" b="0" i="0" u="none" strike="noStrike" dirty="0">
                          <a:solidFill>
                            <a:srgbClr val="FF0000"/>
                          </a:solidFill>
                          <a:effectLst/>
                          <a:latin typeface="Comic Sans MS" pitchFamily="66" charset="0"/>
                        </a:rPr>
                        <a:t> ”</a:t>
                      </a:r>
                    </a:p>
                    <a:p>
                      <a:r>
                        <a:rPr lang="en-GB" sz="1200" b="1" i="0" u="none" strike="noStrike" dirty="0">
                          <a:solidFill>
                            <a:srgbClr val="7030A0"/>
                          </a:solidFill>
                          <a:effectLst/>
                          <a:latin typeface="Comic Sans MS" pitchFamily="66" charset="0"/>
                        </a:rPr>
                        <a:t>For each page of your story draw a picture just like a real book!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u="none" dirty="0">
                          <a:solidFill>
                            <a:schemeClr val="tx1"/>
                          </a:solidFill>
                          <a:latin typeface="Comic Sans MS" pitchFamily="66" charset="0"/>
                        </a:rPr>
                        <a:t>Today</a:t>
                      </a:r>
                      <a:r>
                        <a:rPr lang="en-GB" sz="1200" b="0" u="none" baseline="0" dirty="0">
                          <a:solidFill>
                            <a:schemeClr val="tx1"/>
                          </a:solidFill>
                          <a:latin typeface="Comic Sans MS" pitchFamily="66" charset="0"/>
                        </a:rPr>
                        <a:t> you are now going to write about how Anansi intends to trick the </a:t>
                      </a:r>
                      <a:r>
                        <a:rPr lang="en-GB" sz="1200" b="1" u="sng" baseline="0" dirty="0">
                          <a:solidFill>
                            <a:schemeClr val="tx1"/>
                          </a:solidFill>
                          <a:latin typeface="Comic Sans MS" pitchFamily="66" charset="0"/>
                        </a:rPr>
                        <a:t>FIRST</a:t>
                      </a:r>
                      <a:r>
                        <a:rPr lang="en-GB" sz="1200" b="0" u="none" baseline="0" dirty="0">
                          <a:solidFill>
                            <a:schemeClr val="tx1"/>
                          </a:solidFill>
                          <a:latin typeface="Comic Sans MS" pitchFamily="66" charset="0"/>
                        </a:rPr>
                        <a:t>  animal. </a:t>
                      </a:r>
                    </a:p>
                    <a:p>
                      <a:r>
                        <a:rPr lang="en-GB" sz="1200" b="0" u="none" baseline="0" dirty="0">
                          <a:solidFill>
                            <a:schemeClr val="tx1"/>
                          </a:solidFill>
                          <a:latin typeface="Comic Sans MS" pitchFamily="66" charset="0"/>
                        </a:rPr>
                        <a:t>Write about what happens when the first animal comes along. What does Anansi say?</a:t>
                      </a:r>
                    </a:p>
                    <a:p>
                      <a:r>
                        <a:rPr lang="en-GB" sz="1200" b="0" u="none" baseline="0" dirty="0">
                          <a:solidFill>
                            <a:schemeClr val="tx1"/>
                          </a:solidFill>
                          <a:latin typeface="Comic Sans MS" pitchFamily="66" charset="0"/>
                        </a:rPr>
                        <a:t>What does your chosen animal say?</a:t>
                      </a:r>
                    </a:p>
                    <a:p>
                      <a:r>
                        <a:rPr lang="en-GB" sz="1200" b="0" u="none" baseline="0" dirty="0">
                          <a:solidFill>
                            <a:schemeClr val="tx1"/>
                          </a:solidFill>
                          <a:latin typeface="Comic Sans MS" pitchFamily="66" charset="0"/>
                        </a:rPr>
                        <a:t>What happens?</a:t>
                      </a:r>
                    </a:p>
                    <a:p>
                      <a:r>
                        <a:rPr lang="en-GB" sz="1200" b="0" u="none" baseline="0" dirty="0">
                          <a:solidFill>
                            <a:schemeClr val="accent1">
                              <a:lumMod val="75000"/>
                            </a:schemeClr>
                          </a:solidFill>
                          <a:latin typeface="Comic Sans MS" pitchFamily="66" charset="0"/>
                        </a:rPr>
                        <a:t>At the end of what happens, write an exclamation sentence for either Anansi or the animal.</a:t>
                      </a:r>
                      <a:endParaRPr lang="en-GB" sz="1200" b="0" u="none" baseline="0" dirty="0">
                        <a:solidFill>
                          <a:schemeClr val="tx1"/>
                        </a:solidFill>
                        <a:latin typeface="Comic Sans MS" pitchFamily="66" charset="0"/>
                      </a:endParaRPr>
                    </a:p>
                    <a:p>
                      <a:r>
                        <a:rPr lang="en-GB" sz="1200" b="0" u="none" baseline="0" dirty="0">
                          <a:solidFill>
                            <a:schemeClr val="tx1"/>
                          </a:solidFill>
                          <a:latin typeface="Comic Sans MS" pitchFamily="66" charset="0"/>
                        </a:rPr>
                        <a:t> ‘How’ or ‘What’</a:t>
                      </a:r>
                    </a:p>
                    <a:p>
                      <a:r>
                        <a:rPr lang="en-GB" sz="1200" b="0" u="none" baseline="0" dirty="0">
                          <a:solidFill>
                            <a:schemeClr val="tx1"/>
                          </a:solidFill>
                          <a:latin typeface="Comic Sans MS" pitchFamily="66" charset="0"/>
                        </a:rPr>
                        <a:t>How devious Anansi is!</a:t>
                      </a:r>
                    </a:p>
                    <a:p>
                      <a:r>
                        <a:rPr lang="en-GB" sz="1200" b="0" u="none" baseline="0" dirty="0">
                          <a:solidFill>
                            <a:schemeClr val="tx1"/>
                          </a:solidFill>
                          <a:latin typeface="Comic Sans MS" pitchFamily="66" charset="0"/>
                        </a:rPr>
                        <a:t>What a clever animal elephant is!</a:t>
                      </a:r>
                      <a:endParaRPr lang="en-GB" sz="1200" b="0" i="0" u="none" strike="noStrike" dirty="0">
                        <a:solidFill>
                          <a:srgbClr val="00B050"/>
                        </a:solidFill>
                        <a:effectLst/>
                        <a:latin typeface="Comic Sans MS"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0" i="0" u="none" strike="noStrike" dirty="0">
                          <a:solidFill>
                            <a:srgbClr val="00B050"/>
                          </a:solidFill>
                          <a:effectLst/>
                          <a:latin typeface="Comic Sans MS" pitchFamily="66" charset="0"/>
                        </a:rPr>
                        <a:t>Use adjectives and similes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0" i="0" u="none" strike="noStrike" dirty="0">
                          <a:solidFill>
                            <a:srgbClr val="FF0000"/>
                          </a:solidFill>
                          <a:effectLst/>
                          <a:latin typeface="Comic Sans MS" pitchFamily="66" charset="0"/>
                        </a:rPr>
                        <a:t>Try using inverted commas – speech marks, in red.</a:t>
                      </a:r>
                      <a:endParaRPr lang="en-GB" sz="1050" b="0" u="none" baseline="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u="none" dirty="0">
                          <a:solidFill>
                            <a:schemeClr val="tx1"/>
                          </a:solidFill>
                          <a:latin typeface="Comic Sans MS" pitchFamily="66" charset="0"/>
                        </a:rPr>
                        <a:t>Repeat what you did yesterday with the second animal.</a:t>
                      </a:r>
                    </a:p>
                    <a:p>
                      <a:r>
                        <a:rPr lang="en-GB" sz="1200" b="0" u="none" dirty="0">
                          <a:solidFill>
                            <a:schemeClr val="tx1"/>
                          </a:solidFill>
                          <a:latin typeface="Comic Sans MS" pitchFamily="66" charset="0"/>
                        </a:rPr>
                        <a:t>Remember something different will happen.</a:t>
                      </a:r>
                    </a:p>
                    <a:p>
                      <a:endParaRPr lang="en-GB" sz="1200" b="0" u="none" dirty="0">
                        <a:solidFill>
                          <a:schemeClr val="tx1"/>
                        </a:solidFill>
                        <a:latin typeface="Comic Sans MS" pitchFamily="66" charset="0"/>
                      </a:endParaRPr>
                    </a:p>
                    <a:p>
                      <a:r>
                        <a:rPr lang="en-GB" sz="1200" b="0" u="none" dirty="0">
                          <a:solidFill>
                            <a:schemeClr val="tx1"/>
                          </a:solidFill>
                          <a:latin typeface="Comic Sans MS" pitchFamily="66" charset="0"/>
                        </a:rPr>
                        <a:t>Remember to write your  exclamation sentence for Anansi or the animal.</a:t>
                      </a:r>
                    </a:p>
                    <a:p>
                      <a:endParaRPr lang="en-GB" sz="1200" b="0" u="none" dirty="0">
                        <a:solidFill>
                          <a:schemeClr val="tx1"/>
                        </a:solidFill>
                        <a:latin typeface="Comic Sans MS" pitchFamily="66" charset="0"/>
                      </a:endParaRPr>
                    </a:p>
                    <a:p>
                      <a:r>
                        <a:rPr lang="en-GB" sz="1200" b="0" u="none" baseline="0" dirty="0">
                          <a:solidFill>
                            <a:schemeClr val="tx1"/>
                          </a:solidFill>
                          <a:latin typeface="Comic Sans MS" pitchFamily="66" charset="0"/>
                        </a:rPr>
                        <a:t>‘How’ or ‘What’</a:t>
                      </a:r>
                    </a:p>
                    <a:p>
                      <a:r>
                        <a:rPr lang="en-GB" sz="1200" b="0" u="none" baseline="0" dirty="0">
                          <a:solidFill>
                            <a:schemeClr val="tx1"/>
                          </a:solidFill>
                          <a:latin typeface="Comic Sans MS" pitchFamily="66" charset="0"/>
                        </a:rPr>
                        <a:t>How ____ Anansi is!</a:t>
                      </a:r>
                    </a:p>
                    <a:p>
                      <a:r>
                        <a:rPr lang="en-GB" sz="1200" b="0" u="none" baseline="0" dirty="0">
                          <a:solidFill>
                            <a:schemeClr val="tx1"/>
                          </a:solidFill>
                          <a:latin typeface="Comic Sans MS" pitchFamily="66" charset="0"/>
                        </a:rPr>
                        <a:t>What a _____ ’animal elephant’ 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u="none" strike="noStrike" dirty="0">
                        <a:solidFill>
                          <a:srgbClr val="00B050"/>
                        </a:solidFill>
                        <a:effectLst/>
                        <a:latin typeface="Comic Sans MS"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dirty="0">
                          <a:solidFill>
                            <a:srgbClr val="00B050"/>
                          </a:solidFill>
                          <a:effectLst/>
                          <a:latin typeface="Comic Sans MS" pitchFamily="66" charset="0"/>
                        </a:rPr>
                        <a:t>Use adjectives and similes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dirty="0">
                          <a:solidFill>
                            <a:srgbClr val="FF0000"/>
                          </a:solidFill>
                          <a:effectLst/>
                          <a:latin typeface="Comic Sans MS" pitchFamily="66" charset="0"/>
                        </a:rPr>
                        <a:t>Try using inverted commas – speech marks, in red.</a:t>
                      </a:r>
                    </a:p>
                    <a:p>
                      <a:endParaRPr lang="en-GB" sz="12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u="none" dirty="0">
                          <a:solidFill>
                            <a:schemeClr val="tx1"/>
                          </a:solidFill>
                          <a:latin typeface="Comic Sans MS" pitchFamily="66" charset="0"/>
                        </a:rPr>
                        <a:t>Today you are going to write what happens when the last animal comes to see Anansi.</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u="none" dirty="0">
                        <a:solidFill>
                          <a:schemeClr val="tx1"/>
                        </a:solidFill>
                        <a:latin typeface="Comic Sans MS"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u="none" dirty="0">
                          <a:solidFill>
                            <a:schemeClr val="tx1"/>
                          </a:solidFill>
                          <a:latin typeface="Comic Sans MS" pitchFamily="66" charset="0"/>
                        </a:rPr>
                        <a:t>What happens to Anansi?</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u="none" strike="noStrike" dirty="0">
                        <a:solidFill>
                          <a:srgbClr val="00B050"/>
                        </a:solidFill>
                        <a:effectLst/>
                        <a:latin typeface="Comic Sans MS"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dirty="0">
                          <a:solidFill>
                            <a:srgbClr val="00B050"/>
                          </a:solidFill>
                          <a:effectLst/>
                          <a:latin typeface="Comic Sans MS" pitchFamily="66" charset="0"/>
                        </a:rPr>
                        <a:t>Use adjectives and similes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dirty="0">
                          <a:solidFill>
                            <a:srgbClr val="FF0000"/>
                          </a:solidFill>
                          <a:effectLst/>
                          <a:latin typeface="Comic Sans MS" pitchFamily="66" charset="0"/>
                        </a:rPr>
                        <a:t>Try using inverted commas – speech marks, in red.</a:t>
                      </a:r>
                    </a:p>
                    <a:p>
                      <a:endParaRPr lang="en-GB" sz="1200" b="0" i="0" u="none" dirty="0">
                        <a:solidFill>
                          <a:srgbClr val="FF0000"/>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bl>
          </a:graphicData>
        </a:graphic>
      </p:graphicFrame>
      <p:sp>
        <p:nvSpPr>
          <p:cNvPr id="5" name="TextBox 4"/>
          <p:cNvSpPr txBox="1"/>
          <p:nvPr/>
        </p:nvSpPr>
        <p:spPr>
          <a:xfrm>
            <a:off x="125252" y="10306"/>
            <a:ext cx="8928992" cy="1846659"/>
          </a:xfrm>
          <a:prstGeom prst="rect">
            <a:avLst/>
          </a:prstGeom>
          <a:noFill/>
        </p:spPr>
        <p:txBody>
          <a:bodyPr wrap="square" rtlCol="0">
            <a:spAutoFit/>
          </a:bodyPr>
          <a:lstStyle/>
          <a:p>
            <a:pPr algn="ctr"/>
            <a:r>
              <a:rPr lang="en-GB" sz="1600" b="1" u="sng" dirty="0">
                <a:latin typeface="Comic Sans MS" pitchFamily="66" charset="0"/>
              </a:rPr>
              <a:t>Year 2 Week beginning Monday 18</a:t>
            </a:r>
            <a:r>
              <a:rPr lang="en-GB" sz="1600" b="1" u="sng" baseline="30000" dirty="0">
                <a:latin typeface="Comic Sans MS" pitchFamily="66" charset="0"/>
              </a:rPr>
              <a:t>th</a:t>
            </a:r>
            <a:r>
              <a:rPr lang="en-GB" sz="1600" b="1" u="sng" dirty="0">
                <a:latin typeface="Comic Sans MS" pitchFamily="66" charset="0"/>
              </a:rPr>
              <a:t> May 2020</a:t>
            </a:r>
          </a:p>
          <a:p>
            <a:r>
              <a:rPr lang="en-GB" sz="1200" dirty="0">
                <a:latin typeface="Comic Sans MS" pitchFamily="66" charset="0"/>
              </a:rPr>
              <a:t>Dear Parents, </a:t>
            </a:r>
          </a:p>
          <a:p>
            <a:r>
              <a:rPr lang="en-GB" sz="1200" dirty="0">
                <a:latin typeface="Comic Sans MS" pitchFamily="66" charset="0"/>
              </a:rPr>
              <a:t>Please find attached a timetable of activities that your child can complete this week. All activities are hopefully able to be completed without resources needed from school. Purple-mash and Ed-shed are still being updated regularly with activities that can also be completed. The hope is that everyone is able to access some form of activity whether computer based or by completing these activities. If you have any problems please contact the school and help will given. </a:t>
            </a:r>
          </a:p>
          <a:p>
            <a:r>
              <a:rPr lang="en-GB" sz="1200" dirty="0">
                <a:latin typeface="Comic Sans MS" pitchFamily="66" charset="0"/>
              </a:rPr>
              <a:t>A great way to start the day is with a prayer, quiet time asking God to keep them safe and help them with their learning. It could either be a chance for quiet, to say the Our Father, Hail Mary or the School Morning Prayer. This could then be followed by Joe Wicks, the Body Coach at 9:00am to get them active.</a:t>
            </a:r>
          </a:p>
        </p:txBody>
      </p:sp>
      <p:sp>
        <p:nvSpPr>
          <p:cNvPr id="6" name="TextBox 4">
            <a:extLst>
              <a:ext uri="{FF2B5EF4-FFF2-40B4-BE49-F238E27FC236}">
                <a16:creationId xmlns:a16="http://schemas.microsoft.com/office/drawing/2014/main" xmlns="" id="{3F750147-05CB-450A-8506-435979F312E3}"/>
              </a:ext>
            </a:extLst>
          </p:cNvPr>
          <p:cNvSpPr txBox="1"/>
          <p:nvPr/>
        </p:nvSpPr>
        <p:spPr>
          <a:xfrm>
            <a:off x="53163" y="1772816"/>
            <a:ext cx="9001081" cy="27699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cs typeface="Calibri"/>
              </a:rPr>
              <a:t>Our school email addresses </a:t>
            </a:r>
            <a:r>
              <a:rPr lang="en-US" sz="1200" dirty="0">
                <a:cs typeface="Calibri"/>
                <a:hlinkClick r:id="rId2"/>
              </a:rPr>
              <a:t>ntew@stanthonys.slough.sch.uk</a:t>
            </a:r>
            <a:r>
              <a:rPr lang="en-US" sz="1200" dirty="0">
                <a:cs typeface="Calibri"/>
              </a:rPr>
              <a:t>   </a:t>
            </a:r>
            <a:r>
              <a:rPr lang="en-US" sz="1200" dirty="0">
                <a:cs typeface="Calibri"/>
                <a:hlinkClick r:id="rId3"/>
              </a:rPr>
              <a:t>KWoolley@StAnthonys.slough.sch.uk</a:t>
            </a:r>
            <a:r>
              <a:rPr lang="en-US" sz="1200" dirty="0">
                <a:cs typeface="Calibri"/>
              </a:rPr>
              <a:t>     </a:t>
            </a:r>
            <a:r>
              <a:rPr lang="en-US" sz="1200" dirty="0">
                <a:cs typeface="Calibri"/>
                <a:hlinkClick r:id="rId4"/>
              </a:rPr>
              <a:t>esoton@stanthonys.slough.sch.uk</a:t>
            </a:r>
            <a:r>
              <a:rPr lang="en-US" sz="1200" dirty="0">
                <a:cs typeface="Calibri"/>
              </a:rPr>
              <a:t>           </a:t>
            </a:r>
          </a:p>
        </p:txBody>
      </p:sp>
      <p:graphicFrame>
        <p:nvGraphicFramePr>
          <p:cNvPr id="8" name="Table 7">
            <a:extLst>
              <a:ext uri="{FF2B5EF4-FFF2-40B4-BE49-F238E27FC236}">
                <a16:creationId xmlns:a16="http://schemas.microsoft.com/office/drawing/2014/main" xmlns="" id="{6D5A6C1B-113F-4285-BB76-281C92DB171D}"/>
              </a:ext>
            </a:extLst>
          </p:cNvPr>
          <p:cNvGraphicFramePr>
            <a:graphicFrameLocks noGrp="1"/>
          </p:cNvGraphicFramePr>
          <p:nvPr>
            <p:extLst>
              <p:ext uri="{D42A27DB-BD31-4B8C-83A1-F6EECF244321}">
                <p14:modId xmlns:p14="http://schemas.microsoft.com/office/powerpoint/2010/main" val="3441661186"/>
              </p:ext>
            </p:extLst>
          </p:nvPr>
        </p:nvGraphicFramePr>
        <p:xfrm>
          <a:off x="44289" y="2051321"/>
          <a:ext cx="9090837" cy="487680"/>
        </p:xfrm>
        <a:graphic>
          <a:graphicData uri="http://schemas.openxmlformats.org/drawingml/2006/table">
            <a:tbl>
              <a:tblPr/>
              <a:tblGrid>
                <a:gridCol w="9090837">
                  <a:extLst>
                    <a:ext uri="{9D8B030D-6E8A-4147-A177-3AD203B41FA5}">
                      <a16:colId xmlns:a16="http://schemas.microsoft.com/office/drawing/2014/main" xmlns="" val="318298623"/>
                    </a:ext>
                  </a:extLst>
                </a:gridCol>
              </a:tblGrid>
              <a:tr h="441575">
                <a:tc>
                  <a:txBody>
                    <a:bodyPr/>
                    <a:lstStyle/>
                    <a:p>
                      <a:pPr algn="ctr"/>
                      <a:r>
                        <a:rPr lang="en-GB" sz="1200" b="1" dirty="0">
                          <a:solidFill>
                            <a:schemeClr val="accent2">
                              <a:lumMod val="75000"/>
                            </a:schemeClr>
                          </a:solidFill>
                          <a:latin typeface="Arial" panose="020B0604020202020204" pitchFamily="34" charset="0"/>
                          <a:cs typeface="Arial" panose="020B0604020202020204" pitchFamily="34" charset="0"/>
                        </a:rPr>
                        <a:t>This week you are going to write your own </a:t>
                      </a:r>
                      <a:r>
                        <a:rPr lang="en-GB" sz="1200" b="1" u="sng" dirty="0">
                          <a:solidFill>
                            <a:schemeClr val="accent2">
                              <a:lumMod val="75000"/>
                            </a:schemeClr>
                          </a:solidFill>
                          <a:latin typeface="Arial" panose="020B0604020202020204" pitchFamily="34" charset="0"/>
                          <a:cs typeface="Arial" panose="020B0604020202020204" pitchFamily="34" charset="0"/>
                        </a:rPr>
                        <a:t>story book </a:t>
                      </a:r>
                      <a:r>
                        <a:rPr lang="en-GB" sz="1200" b="1" dirty="0">
                          <a:solidFill>
                            <a:schemeClr val="accent2">
                              <a:lumMod val="75000"/>
                            </a:schemeClr>
                          </a:solidFill>
                          <a:latin typeface="Arial" panose="020B0604020202020204" pitchFamily="34" charset="0"/>
                          <a:cs typeface="Arial" panose="020B0604020202020204" pitchFamily="34" charset="0"/>
                        </a:rPr>
                        <a:t>about Anansi. This time you will change some of the tricks in the story. You may use the guide </a:t>
                      </a:r>
                      <a:r>
                        <a:rPr lang="en-GB" sz="1200" b="1" kern="1200" dirty="0">
                          <a:solidFill>
                            <a:schemeClr val="accent2">
                              <a:lumMod val="75000"/>
                            </a:schemeClr>
                          </a:solidFill>
                          <a:latin typeface="Arial" panose="020B0604020202020204" pitchFamily="34" charset="0"/>
                          <a:ea typeface="+mn-ea"/>
                          <a:cs typeface="Arial" panose="020B0604020202020204" pitchFamily="34" charset="0"/>
                        </a:rPr>
                        <a:t>o</a:t>
                      </a:r>
                      <a:r>
                        <a:rPr lang="en-GB" sz="1200" b="1" dirty="0">
                          <a:solidFill>
                            <a:schemeClr val="accent2">
                              <a:lumMod val="75000"/>
                            </a:schemeClr>
                          </a:solidFill>
                          <a:latin typeface="Arial" panose="020B0604020202020204" pitchFamily="34" charset="0"/>
                          <a:cs typeface="Arial" panose="020B0604020202020204" pitchFamily="34" charset="0"/>
                        </a:rPr>
                        <a:t>n the next page to give you some ideas</a:t>
                      </a:r>
                      <a:r>
                        <a:rPr lang="en-GB" sz="1400" b="1" dirty="0">
                          <a:latin typeface="Arial" panose="020B0604020202020204" pitchFamily="34" charset="0"/>
                          <a:cs typeface="Arial" panose="020B0604020202020204" pitchFamily="34" charset="0"/>
                        </a:rPr>
                        <a:t>.</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xmlns="" val="4041742317"/>
                  </a:ext>
                </a:extLst>
              </a:tr>
            </a:tbl>
          </a:graphicData>
        </a:graphic>
      </p:graphicFrame>
    </p:spTree>
    <p:extLst>
      <p:ext uri="{BB962C8B-B14F-4D97-AF65-F5344CB8AC3E}">
        <p14:creationId xmlns:p14="http://schemas.microsoft.com/office/powerpoint/2010/main" val="3829592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25992"/>
          <a:ext cx="9144000" cy="4938264"/>
        </p:xfrm>
        <a:graphic>
          <a:graphicData uri="http://schemas.openxmlformats.org/drawingml/2006/table">
            <a:tbl>
              <a:tblPr firstRow="1" bandRow="1">
                <a:tableStyleId>{5C22544A-7EE6-4342-B048-85BDC9FD1C3A}</a:tableStyleId>
              </a:tblPr>
              <a:tblGrid>
                <a:gridCol w="851941">
                  <a:extLst>
                    <a:ext uri="{9D8B030D-6E8A-4147-A177-3AD203B41FA5}">
                      <a16:colId xmlns:a16="http://schemas.microsoft.com/office/drawing/2014/main" xmlns="" val="20000"/>
                    </a:ext>
                  </a:extLst>
                </a:gridCol>
                <a:gridCol w="1775843">
                  <a:extLst>
                    <a:ext uri="{9D8B030D-6E8A-4147-A177-3AD203B41FA5}">
                      <a16:colId xmlns:a16="http://schemas.microsoft.com/office/drawing/2014/main" xmlns="" val="20001"/>
                    </a:ext>
                  </a:extLst>
                </a:gridCol>
                <a:gridCol w="1481751">
                  <a:extLst>
                    <a:ext uri="{9D8B030D-6E8A-4147-A177-3AD203B41FA5}">
                      <a16:colId xmlns:a16="http://schemas.microsoft.com/office/drawing/2014/main" xmlns="" val="20002"/>
                    </a:ext>
                  </a:extLst>
                </a:gridCol>
                <a:gridCol w="1332653">
                  <a:extLst>
                    <a:ext uri="{9D8B030D-6E8A-4147-A177-3AD203B41FA5}">
                      <a16:colId xmlns:a16="http://schemas.microsoft.com/office/drawing/2014/main" xmlns="" val="20003"/>
                    </a:ext>
                  </a:extLst>
                </a:gridCol>
                <a:gridCol w="1850906">
                  <a:extLst>
                    <a:ext uri="{9D8B030D-6E8A-4147-A177-3AD203B41FA5}">
                      <a16:colId xmlns:a16="http://schemas.microsoft.com/office/drawing/2014/main" xmlns="" val="20004"/>
                    </a:ext>
                  </a:extLst>
                </a:gridCol>
                <a:gridCol w="1850906">
                  <a:extLst>
                    <a:ext uri="{9D8B030D-6E8A-4147-A177-3AD203B41FA5}">
                      <a16:colId xmlns:a16="http://schemas.microsoft.com/office/drawing/2014/main" xmlns="" val="20005"/>
                    </a:ext>
                  </a:extLst>
                </a:gridCol>
              </a:tblGrid>
              <a:tr h="898624">
                <a:tc>
                  <a:txBody>
                    <a:bodyPr/>
                    <a:lstStyle/>
                    <a:p>
                      <a:r>
                        <a:rPr lang="en-GB" sz="1600" dirty="0">
                          <a:solidFill>
                            <a:schemeClr val="tx1"/>
                          </a:solidFill>
                        </a:rPr>
                        <a:t>Trick / word / number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66"/>
                    </a:solidFill>
                  </a:tcPr>
                </a:tc>
                <a:tc>
                  <a:txBody>
                    <a:bodyPr/>
                    <a:lstStyle/>
                    <a:p>
                      <a:r>
                        <a:rPr lang="en-GB" sz="1600" dirty="0">
                          <a:solidFill>
                            <a:schemeClr val="tx1"/>
                          </a:solidFill>
                        </a:rPr>
                        <a:t>Question</a:t>
                      </a:r>
                      <a:r>
                        <a:rPr lang="en-GB" sz="1600" baseline="0" dirty="0">
                          <a:solidFill>
                            <a:schemeClr val="tx1"/>
                          </a:solidFill>
                        </a:rPr>
                        <a:t> they will ask.</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en-GB" sz="1600" dirty="0">
                          <a:solidFill>
                            <a:schemeClr val="tx1"/>
                          </a:solidFill>
                        </a:rPr>
                        <a:t>Ellie the Elephant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r>
                        <a:rPr lang="en-GB" sz="1600" dirty="0">
                          <a:solidFill>
                            <a:schemeClr val="tx1"/>
                          </a:solidFill>
                        </a:rPr>
                        <a:t>Lenny Lion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r>
                        <a:rPr lang="en-GB" sz="1600" dirty="0" err="1">
                          <a:solidFill>
                            <a:schemeClr val="tx1"/>
                          </a:solidFill>
                        </a:rPr>
                        <a:t>Ziggy</a:t>
                      </a:r>
                      <a:r>
                        <a:rPr lang="en-GB" sz="1600" baseline="0" dirty="0">
                          <a:solidFill>
                            <a:schemeClr val="tx1"/>
                          </a:solidFill>
                        </a:rPr>
                        <a:t> Zebra</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r>
                        <a:rPr lang="en-GB" sz="1600" dirty="0">
                          <a:solidFill>
                            <a:schemeClr val="tx1"/>
                          </a:solidFill>
                        </a:rPr>
                        <a:t>Ending. What your character</a:t>
                      </a:r>
                      <a:r>
                        <a:rPr lang="en-GB" sz="1600" baseline="0" dirty="0">
                          <a:solidFill>
                            <a:schemeClr val="tx1"/>
                          </a:solidFill>
                        </a:rPr>
                        <a:t> says</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xmlns="" val="10000"/>
                  </a:ext>
                </a:extLst>
              </a:tr>
              <a:tr h="370840">
                <a:tc>
                  <a:txBody>
                    <a:bodyPr/>
                    <a:lstStyle/>
                    <a:p>
                      <a:r>
                        <a:rPr lang="en-GB" sz="1600" dirty="0">
                          <a:solidFill>
                            <a:schemeClr val="tx1"/>
                          </a:solidFill>
                        </a:rPr>
                        <a:t>love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66"/>
                    </a:solidFill>
                  </a:tcPr>
                </a:tc>
                <a:tc>
                  <a:txBody>
                    <a:bodyPr/>
                    <a:lstStyle/>
                    <a:p>
                      <a:r>
                        <a:rPr lang="en-GB" sz="1600" dirty="0">
                          <a:solidFill>
                            <a:schemeClr val="tx1"/>
                          </a:solidFill>
                        </a:rPr>
                        <a:t>Do</a:t>
                      </a:r>
                      <a:r>
                        <a:rPr lang="en-GB" sz="1600" baseline="0" dirty="0">
                          <a:solidFill>
                            <a:schemeClr val="tx1"/>
                          </a:solidFill>
                        </a:rPr>
                        <a:t> you like my yam hills?</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en-GB" sz="1600" dirty="0">
                          <a:solidFill>
                            <a:schemeClr val="tx1"/>
                          </a:solidFill>
                        </a:rPr>
                        <a:t>I like them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r>
                        <a:rPr lang="en-GB" sz="1600" dirty="0">
                          <a:solidFill>
                            <a:schemeClr val="tx1"/>
                          </a:solidFill>
                        </a:rPr>
                        <a:t>I love them!</a:t>
                      </a:r>
                    </a:p>
                    <a:p>
                      <a:r>
                        <a:rPr lang="en-GB" sz="1600" dirty="0">
                          <a:solidFill>
                            <a:schemeClr val="tx1"/>
                          </a:solidFill>
                        </a:rPr>
                        <a:t>POOF!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r>
                        <a:rPr lang="en-GB" sz="1600" dirty="0">
                          <a:solidFill>
                            <a:schemeClr val="tx1"/>
                          </a:solidFill>
                        </a:rPr>
                        <a:t>I don’t like them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r>
                        <a:rPr lang="en-GB" sz="1600" dirty="0">
                          <a:solidFill>
                            <a:schemeClr val="tx1"/>
                          </a:solidFill>
                        </a:rPr>
                        <a:t>What</a:t>
                      </a:r>
                      <a:r>
                        <a:rPr lang="en-GB" sz="1600" baseline="0" dirty="0">
                          <a:solidFill>
                            <a:schemeClr val="tx1"/>
                          </a:solidFill>
                        </a:rPr>
                        <a:t> do you mean? I love them!</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xmlns="" val="10001"/>
                  </a:ext>
                </a:extLst>
              </a:tr>
              <a:tr h="370840">
                <a:tc>
                  <a:txBody>
                    <a:bodyPr/>
                    <a:lstStyle/>
                    <a:p>
                      <a:r>
                        <a:rPr lang="en-GB" sz="1600" dirty="0">
                          <a:solidFill>
                            <a:schemeClr val="tx1"/>
                          </a:solidFill>
                        </a:rPr>
                        <a:t>water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66"/>
                    </a:solidFill>
                  </a:tcPr>
                </a:tc>
                <a:tc>
                  <a:txBody>
                    <a:bodyPr/>
                    <a:lstStyle/>
                    <a:p>
                      <a:r>
                        <a:rPr lang="en-GB" sz="1600" dirty="0">
                          <a:solidFill>
                            <a:schemeClr val="tx1"/>
                          </a:solidFill>
                        </a:rPr>
                        <a:t>What do I need to make my Yams grow?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en-GB" sz="1600" dirty="0">
                          <a:solidFill>
                            <a:schemeClr val="tx1"/>
                          </a:solidFill>
                        </a:rPr>
                        <a:t>You need some beautiful</a:t>
                      </a:r>
                      <a:r>
                        <a:rPr lang="en-GB" sz="1600" baseline="0" dirty="0">
                          <a:solidFill>
                            <a:schemeClr val="tx1"/>
                          </a:solidFill>
                        </a:rPr>
                        <a:t> sunshine.</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r>
                        <a:rPr lang="en-GB" sz="1600" dirty="0">
                          <a:solidFill>
                            <a:schemeClr val="tx1"/>
                          </a:solidFill>
                        </a:rPr>
                        <a:t>I’ll get Ellie to use her trunk and put</a:t>
                      </a:r>
                      <a:r>
                        <a:rPr lang="en-GB" sz="1600" baseline="0" dirty="0">
                          <a:solidFill>
                            <a:schemeClr val="tx1"/>
                          </a:solidFill>
                        </a:rPr>
                        <a:t> some water on it. POOF!</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r>
                        <a:rPr lang="en-GB" sz="1600" dirty="0">
                          <a:solidFill>
                            <a:schemeClr val="tx1"/>
                          </a:solidFill>
                        </a:rPr>
                        <a:t>You</a:t>
                      </a:r>
                      <a:r>
                        <a:rPr lang="en-GB" sz="1600" baseline="0" dirty="0">
                          <a:solidFill>
                            <a:schemeClr val="tx1"/>
                          </a:solidFill>
                        </a:rPr>
                        <a:t> need soil.</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r>
                        <a:rPr lang="en-GB" sz="1600" dirty="0">
                          <a:solidFill>
                            <a:schemeClr val="tx1"/>
                          </a:solidFill>
                        </a:rPr>
                        <a:t>No,</a:t>
                      </a:r>
                      <a:r>
                        <a:rPr lang="en-GB" sz="1600" baseline="0" dirty="0">
                          <a:solidFill>
                            <a:schemeClr val="tx1"/>
                          </a:solidFill>
                        </a:rPr>
                        <a:t> no, no! You forgot to say water. POOF!</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xmlns="" val="10002"/>
                  </a:ext>
                </a:extLst>
              </a:tr>
              <a:tr h="1326920">
                <a:tc>
                  <a:txBody>
                    <a:bodyPr/>
                    <a:lstStyle/>
                    <a:p>
                      <a:r>
                        <a:rPr lang="en-GB" sz="1600" dirty="0">
                          <a:solidFill>
                            <a:schemeClr val="tx1"/>
                          </a:solidFill>
                        </a:rPr>
                        <a:t>River Nile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66"/>
                    </a:solidFill>
                  </a:tcPr>
                </a:tc>
                <a:tc>
                  <a:txBody>
                    <a:bodyPr/>
                    <a:lstStyle/>
                    <a:p>
                      <a:r>
                        <a:rPr lang="en-GB" sz="1600" dirty="0">
                          <a:solidFill>
                            <a:schemeClr val="tx1"/>
                          </a:solidFill>
                        </a:rPr>
                        <a:t>Which river do I need to go to, to get some wate</a:t>
                      </a:r>
                      <a:r>
                        <a:rPr lang="en-GB" sz="1600" baseline="0" dirty="0">
                          <a:solidFill>
                            <a:schemeClr val="tx1"/>
                          </a:solidFill>
                        </a:rPr>
                        <a:t>r for my Yam Hills?</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en-GB" sz="1600" dirty="0">
                          <a:solidFill>
                            <a:schemeClr val="tx1"/>
                          </a:solidFill>
                        </a:rPr>
                        <a:t>I can’t remember the name but it’s just over there.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r>
                        <a:rPr lang="en-GB" sz="1600" dirty="0">
                          <a:solidFill>
                            <a:schemeClr val="tx1"/>
                          </a:solidFill>
                        </a:rPr>
                        <a:t>From</a:t>
                      </a:r>
                      <a:r>
                        <a:rPr lang="en-GB" sz="1600" baseline="0" dirty="0">
                          <a:solidFill>
                            <a:schemeClr val="tx1"/>
                          </a:solidFill>
                        </a:rPr>
                        <a:t> the River Nile. POOF!</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r>
                        <a:rPr lang="en-GB" sz="1600" dirty="0">
                          <a:solidFill>
                            <a:schemeClr val="tx1"/>
                          </a:solidFill>
                        </a:rPr>
                        <a:t>I’m</a:t>
                      </a:r>
                      <a:r>
                        <a:rPr lang="en-GB" sz="1600" baseline="0" dirty="0">
                          <a:solidFill>
                            <a:schemeClr val="tx1"/>
                          </a:solidFill>
                        </a:rPr>
                        <a:t> not telling you. You should have gone to school and learnt about rivers in Africa!</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r>
                        <a:rPr lang="en-GB" sz="1600" dirty="0">
                          <a:solidFill>
                            <a:schemeClr val="tx1"/>
                          </a:solidFill>
                        </a:rPr>
                        <a:t>What</a:t>
                      </a:r>
                      <a:r>
                        <a:rPr lang="en-GB" sz="1600" baseline="0" dirty="0">
                          <a:solidFill>
                            <a:schemeClr val="tx1"/>
                          </a:solidFill>
                        </a:rPr>
                        <a:t> a silly Zebra you are! It’s the River Nile. POOF!</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xmlns="" val="10003"/>
                  </a:ext>
                </a:extLst>
              </a:tr>
              <a:tr h="370840">
                <a:tc>
                  <a:txBody>
                    <a:bodyPr/>
                    <a:lstStyle/>
                    <a:p>
                      <a:r>
                        <a:rPr lang="en-GB" sz="1600" dirty="0">
                          <a:solidFill>
                            <a:schemeClr val="tx1"/>
                          </a:solidFill>
                        </a:rPr>
                        <a:t>Yes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66"/>
                    </a:solidFill>
                  </a:tcPr>
                </a:tc>
                <a:tc>
                  <a:txBody>
                    <a:bodyPr/>
                    <a:lstStyle/>
                    <a:p>
                      <a:r>
                        <a:rPr lang="en-GB" sz="1600" dirty="0">
                          <a:solidFill>
                            <a:schemeClr val="tx1"/>
                          </a:solidFill>
                        </a:rPr>
                        <a:t>Would you like to eat one of my Yams?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en-GB" sz="1600" dirty="0">
                          <a:solidFill>
                            <a:schemeClr val="tx1"/>
                          </a:solidFill>
                        </a:rPr>
                        <a:t>No</a:t>
                      </a:r>
                      <a:r>
                        <a:rPr lang="en-GB" sz="1600" baseline="0" dirty="0">
                          <a:solidFill>
                            <a:schemeClr val="tx1"/>
                          </a:solidFill>
                        </a:rPr>
                        <a:t>, I prefer Mangoes.</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r>
                        <a:rPr lang="en-GB" sz="1600" dirty="0">
                          <a:solidFill>
                            <a:schemeClr val="tx1"/>
                          </a:solidFill>
                        </a:rPr>
                        <a:t>Yes please!</a:t>
                      </a:r>
                    </a:p>
                    <a:p>
                      <a:r>
                        <a:rPr lang="en-GB" sz="1600" dirty="0">
                          <a:solidFill>
                            <a:schemeClr val="tx1"/>
                          </a:solidFill>
                        </a:rPr>
                        <a:t>POOF!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r>
                        <a:rPr lang="en-GB" sz="1600" baseline="0" dirty="0">
                          <a:solidFill>
                            <a:schemeClr val="tx1"/>
                          </a:solidFill>
                        </a:rPr>
                        <a:t>Yeah! I would like one. </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r>
                        <a:rPr lang="en-GB" sz="1600" dirty="0">
                          <a:solidFill>
                            <a:schemeClr val="tx1"/>
                          </a:solidFill>
                        </a:rPr>
                        <a:t>No, you</a:t>
                      </a:r>
                      <a:r>
                        <a:rPr lang="en-GB" sz="1600" baseline="0" dirty="0">
                          <a:solidFill>
                            <a:schemeClr val="tx1"/>
                          </a:solidFill>
                        </a:rPr>
                        <a:t> need to say it in English, like this, “yes” POOF!</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xmlns="" val="10004"/>
                  </a:ext>
                </a:extLst>
              </a:tr>
            </a:tbl>
          </a:graphicData>
        </a:graphic>
      </p:graphicFrame>
      <p:sp>
        <p:nvSpPr>
          <p:cNvPr id="3" name="Rectangle 2">
            <a:extLst>
              <a:ext uri="{FF2B5EF4-FFF2-40B4-BE49-F238E27FC236}">
                <a16:creationId xmlns:a16="http://schemas.microsoft.com/office/drawing/2014/main" xmlns="" id="{BCAA3141-CDC7-4429-858C-F6585A7976F0}"/>
              </a:ext>
            </a:extLst>
          </p:cNvPr>
          <p:cNvSpPr/>
          <p:nvPr/>
        </p:nvSpPr>
        <p:spPr>
          <a:xfrm>
            <a:off x="107504" y="5085184"/>
            <a:ext cx="8928992" cy="1477328"/>
          </a:xfrm>
          <a:prstGeom prst="rect">
            <a:avLst/>
          </a:prstGeom>
        </p:spPr>
        <p:txBody>
          <a:bodyPr wrap="square">
            <a:spAutoFit/>
          </a:bodyPr>
          <a:lstStyle/>
          <a:p>
            <a:r>
              <a:rPr lang="en-GB" dirty="0">
                <a:latin typeface="Comic Sans MS" pitchFamily="66" charset="0"/>
              </a:rPr>
              <a:t>Monday for your plan;</a:t>
            </a:r>
          </a:p>
          <a:p>
            <a:r>
              <a:rPr lang="en-GB" dirty="0">
                <a:latin typeface="Comic Sans MS" pitchFamily="66" charset="0"/>
              </a:rPr>
              <a:t>1.  Choose a new trick word. </a:t>
            </a:r>
            <a:r>
              <a:rPr lang="en-GB" dirty="0">
                <a:solidFill>
                  <a:srgbClr val="0070C0"/>
                </a:solidFill>
                <a:latin typeface="Comic Sans MS" pitchFamily="66" charset="0"/>
              </a:rPr>
              <a:t>The same trick word will be used through the story</a:t>
            </a:r>
            <a:r>
              <a:rPr lang="en-GB" dirty="0">
                <a:latin typeface="Comic Sans MS" pitchFamily="66" charset="0"/>
              </a:rPr>
              <a:t>. </a:t>
            </a:r>
          </a:p>
          <a:p>
            <a:r>
              <a:rPr lang="en-GB" dirty="0">
                <a:latin typeface="Comic Sans MS" pitchFamily="66" charset="0"/>
              </a:rPr>
              <a:t>2  What question will Anansi ask the animals?</a:t>
            </a:r>
          </a:p>
          <a:p>
            <a:r>
              <a:rPr lang="en-GB" dirty="0">
                <a:latin typeface="Comic Sans MS" pitchFamily="66" charset="0"/>
              </a:rPr>
              <a:t>3  What animals, will say what ?</a:t>
            </a:r>
          </a:p>
          <a:p>
            <a:r>
              <a:rPr lang="en-GB" dirty="0">
                <a:latin typeface="Comic Sans MS" pitchFamily="66" charset="0"/>
              </a:rPr>
              <a:t>4  How does your animal get tricked?</a:t>
            </a:r>
          </a:p>
        </p:txBody>
      </p:sp>
    </p:spTree>
    <p:extLst>
      <p:ext uri="{BB962C8B-B14F-4D97-AF65-F5344CB8AC3E}">
        <p14:creationId xmlns:p14="http://schemas.microsoft.com/office/powerpoint/2010/main" val="3384992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94637353"/>
              </p:ext>
            </p:extLst>
          </p:nvPr>
        </p:nvGraphicFramePr>
        <p:xfrm>
          <a:off x="0" y="74298"/>
          <a:ext cx="9144000" cy="6797040"/>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xmlns="" val="20000"/>
                    </a:ext>
                  </a:extLst>
                </a:gridCol>
                <a:gridCol w="1622322">
                  <a:extLst>
                    <a:ext uri="{9D8B030D-6E8A-4147-A177-3AD203B41FA5}">
                      <a16:colId xmlns:a16="http://schemas.microsoft.com/office/drawing/2014/main" xmlns="" val="20001"/>
                    </a:ext>
                  </a:extLst>
                </a:gridCol>
                <a:gridCol w="1474840">
                  <a:extLst>
                    <a:ext uri="{9D8B030D-6E8A-4147-A177-3AD203B41FA5}">
                      <a16:colId xmlns:a16="http://schemas.microsoft.com/office/drawing/2014/main" xmlns="" val="20002"/>
                    </a:ext>
                  </a:extLst>
                </a:gridCol>
                <a:gridCol w="1637110">
                  <a:extLst>
                    <a:ext uri="{9D8B030D-6E8A-4147-A177-3AD203B41FA5}">
                      <a16:colId xmlns:a16="http://schemas.microsoft.com/office/drawing/2014/main" xmlns="" val="20003"/>
                    </a:ext>
                  </a:extLst>
                </a:gridCol>
                <a:gridCol w="2123728">
                  <a:extLst>
                    <a:ext uri="{9D8B030D-6E8A-4147-A177-3AD203B41FA5}">
                      <a16:colId xmlns:a16="http://schemas.microsoft.com/office/drawing/2014/main" xmlns="" val="20004"/>
                    </a:ext>
                  </a:extLst>
                </a:gridCol>
              </a:tblGrid>
              <a:tr h="266537">
                <a:tc>
                  <a:txBody>
                    <a:bodyPr/>
                    <a:lstStyle/>
                    <a:p>
                      <a:r>
                        <a:rPr lang="en-GB" sz="1400" dirty="0">
                          <a:solidFill>
                            <a:schemeClr val="tx1"/>
                          </a:solidFill>
                          <a:latin typeface="Comic Sans MS" pitchFamily="66" charset="0"/>
                        </a:rPr>
                        <a:t>Monday Maths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dirty="0">
                          <a:solidFill>
                            <a:schemeClr val="tx1"/>
                          </a:solidFill>
                          <a:latin typeface="Comic Sans MS" pitchFamily="66" charset="0"/>
                        </a:rPr>
                        <a:t>Tuesday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dirty="0">
                          <a:solidFill>
                            <a:schemeClr val="tx1"/>
                          </a:solidFill>
                          <a:latin typeface="Comic Sans MS" pitchFamily="66" charset="0"/>
                        </a:rPr>
                        <a:t>Wednesday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dirty="0">
                          <a:solidFill>
                            <a:schemeClr val="tx1"/>
                          </a:solidFill>
                          <a:latin typeface="Comic Sans MS" pitchFamily="66" charset="0"/>
                        </a:rPr>
                        <a:t>Thursday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dirty="0">
                          <a:solidFill>
                            <a:schemeClr val="tx1"/>
                          </a:solidFill>
                          <a:latin typeface="Comic Sans MS" pitchFamily="66" charset="0"/>
                        </a:rPr>
                        <a:t>Friday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6375163">
                <a:tc>
                  <a:txBody>
                    <a:bodyPr/>
                    <a:lstStyle/>
                    <a:p>
                      <a:r>
                        <a:rPr lang="en-GB" sz="1600" b="1" u="sng" dirty="0">
                          <a:latin typeface="Comic Sans MS" pitchFamily="66" charset="0"/>
                        </a:rPr>
                        <a:t>Create your own Anansi board game.</a:t>
                      </a:r>
                    </a:p>
                    <a:p>
                      <a:r>
                        <a:rPr lang="en-GB" sz="1200" b="0" u="none" dirty="0">
                          <a:latin typeface="Comic Sans MS" pitchFamily="66" charset="0"/>
                        </a:rPr>
                        <a:t>You have already created a board game in school with your friend</a:t>
                      </a:r>
                      <a:r>
                        <a:rPr lang="en-GB" sz="1400" b="0" u="none" dirty="0">
                          <a:latin typeface="Comic Sans MS" pitchFamily="66" charset="0"/>
                        </a:rPr>
                        <a:t>.</a:t>
                      </a:r>
                    </a:p>
                    <a:p>
                      <a:endParaRPr lang="en-GB" sz="1400" b="0" u="none" dirty="0">
                        <a:latin typeface="Comic Sans MS" pitchFamily="66" charset="0"/>
                      </a:endParaRPr>
                    </a:p>
                    <a:p>
                      <a:r>
                        <a:rPr lang="en-GB" sz="1400" b="0" u="none" dirty="0">
                          <a:latin typeface="Comic Sans MS" pitchFamily="66" charset="0"/>
                        </a:rPr>
                        <a:t>Today you are going to create a board game based on Anansi.</a:t>
                      </a:r>
                    </a:p>
                    <a:p>
                      <a:endParaRPr lang="en-GB" sz="1400" b="0" u="none" dirty="0">
                        <a:latin typeface="Comic Sans MS"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u="none" dirty="0">
                          <a:latin typeface="Comic Sans MS" pitchFamily="66" charset="0"/>
                        </a:rPr>
                        <a:t>As the number 5 is so important in the story, on every 5</a:t>
                      </a:r>
                      <a:r>
                        <a:rPr lang="en-GB" sz="1200" b="0" u="none" baseline="30000" dirty="0">
                          <a:latin typeface="Comic Sans MS" pitchFamily="66" charset="0"/>
                        </a:rPr>
                        <a:t>th</a:t>
                      </a:r>
                      <a:r>
                        <a:rPr lang="en-GB" sz="1200" b="0" u="none" dirty="0">
                          <a:latin typeface="Comic Sans MS" pitchFamily="66" charset="0"/>
                        </a:rPr>
                        <a:t> square something good or bad could happen that the player moves back, forward or misses a turn.</a:t>
                      </a:r>
                      <a:r>
                        <a:rPr lang="en-GB" sz="1200" b="0" u="none" dirty="0">
                          <a:solidFill>
                            <a:srgbClr val="0070C0"/>
                          </a:solidFill>
                          <a:latin typeface="Comic Sans MS" pitchFamily="66" charset="0"/>
                        </a:rPr>
                        <a:t> You could make consequence cards to pick up if you land on a 5 number. (Go back to the start, count in 5’s to 100,etc)</a:t>
                      </a:r>
                      <a:endParaRPr lang="en-GB" sz="1600" b="1" u="sng" dirty="0">
                        <a:solidFill>
                          <a:srgbClr val="0070C0"/>
                        </a:solidFill>
                        <a:latin typeface="Comic Sans MS" pitchFamily="66" charset="0"/>
                      </a:endParaRPr>
                    </a:p>
                    <a:p>
                      <a:endParaRPr lang="en-GB" sz="1200" b="0" u="none" dirty="0">
                        <a:latin typeface="Comic Sans MS" pitchFamily="66" charset="0"/>
                      </a:endParaRPr>
                    </a:p>
                    <a:p>
                      <a:r>
                        <a:rPr lang="en-GB" sz="1200" b="0" u="none" dirty="0">
                          <a:latin typeface="Comic Sans MS" pitchFamily="66" charset="0"/>
                        </a:rPr>
                        <a:t>To make it more interesting you could draw and cut out pictures of the characters and place them carefully on your game or you could draw them straight on the paper. </a:t>
                      </a:r>
                    </a:p>
                    <a:p>
                      <a:r>
                        <a:rPr lang="en-GB" sz="1600" b="0" u="none" dirty="0">
                          <a:latin typeface="Comic Sans MS" pitchFamily="66" charset="0"/>
                        </a:rPr>
                        <a:t>Look up board game templates to give you an idea of different layouts.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sng" strike="noStrike" kern="1200" cap="none" spc="0" normalizeH="0" baseline="0" noProof="0" dirty="0">
                          <a:ln>
                            <a:noFill/>
                          </a:ln>
                          <a:solidFill>
                            <a:prstClr val="black"/>
                          </a:solidFill>
                          <a:effectLst/>
                          <a:uLnTx/>
                          <a:uFillTx/>
                          <a:latin typeface="Comic Sans MS" pitchFamily="66" charset="0"/>
                          <a:ea typeface="+mn-ea"/>
                          <a:cs typeface="+mn-cs"/>
                        </a:rPr>
                        <a:t>Play the game you created yesterday</a:t>
                      </a:r>
                      <a:r>
                        <a:rPr kumimoji="0" lang="en-GB" sz="1200" b="0" i="0" u="none" strike="noStrike" kern="1200" cap="none" spc="0" normalizeH="0" baseline="0" noProof="0" dirty="0">
                          <a:ln>
                            <a:noFill/>
                          </a:ln>
                          <a:solidFill>
                            <a:prstClr val="black"/>
                          </a:solidFill>
                          <a:effectLst/>
                          <a:uLnTx/>
                          <a:uFillTx/>
                          <a:latin typeface="Comic Sans MS" pitchFamily="66" charset="0"/>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omic Sans MS" pitchFamily="66" charset="0"/>
                          <a:ea typeface="+mn-ea"/>
                          <a:cs typeface="+mn-cs"/>
                        </a:rPr>
                        <a:t>As a warm-up count on and back in 5’s to 100.</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omic Sans MS" pitchFamily="66" charset="0"/>
                          <a:ea typeface="+mn-ea"/>
                          <a:cs typeface="+mn-cs"/>
                        </a:rPr>
                        <a:t>You will need your game, a dice and a counter/marker for each player.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omic Sans MS" pitchFamily="66" charset="0"/>
                          <a:ea typeface="+mn-ea"/>
                          <a:cs typeface="+mn-cs"/>
                        </a:rPr>
                        <a:t>Have fun!!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omic Sans MS" pitchFamily="66"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a:ln>
                            <a:noFill/>
                          </a:ln>
                          <a:solidFill>
                            <a:prstClr val="black"/>
                          </a:solidFill>
                          <a:effectLst/>
                          <a:uLnTx/>
                          <a:uFillTx/>
                          <a:latin typeface="Comic Sans MS" pitchFamily="66" charset="0"/>
                          <a:ea typeface="+mn-ea"/>
                          <a:cs typeface="+mn-cs"/>
                        </a:rPr>
                        <a:t>Anansi Arrays challenge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omic Sans MS" pitchFamily="66" charset="0"/>
                          <a:ea typeface="+mn-ea"/>
                          <a:cs typeface="+mn-cs"/>
                        </a:rPr>
                        <a:t>Today I have a challenge for you.</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omic Sans MS" pitchFamily="66" charset="0"/>
                          <a:ea typeface="+mn-ea"/>
                          <a:cs typeface="+mn-cs"/>
                        </a:rPr>
                        <a:t>How many legs does a spider have?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1" u="none"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1" u="none" strike="noStrike" kern="1200" cap="none" spc="0" normalizeH="0" baseline="0" noProof="0" dirty="0">
                          <a:ln>
                            <a:noFill/>
                          </a:ln>
                          <a:solidFill>
                            <a:prstClr val="black"/>
                          </a:solidFill>
                          <a:effectLst/>
                          <a:uLnTx/>
                          <a:uFillTx/>
                          <a:latin typeface="Comic Sans MS" pitchFamily="66" charset="0"/>
                          <a:ea typeface="+mn-ea"/>
                          <a:cs typeface="+mn-cs"/>
                        </a:rPr>
                        <a:t>8 , 1 time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1" u="none" strike="noStrike" kern="1200" cap="none" spc="0" normalizeH="0" baseline="0" noProof="0" dirty="0">
                          <a:ln>
                            <a:noFill/>
                          </a:ln>
                          <a:solidFill>
                            <a:prstClr val="black"/>
                          </a:solidFill>
                          <a:effectLst/>
                          <a:uLnTx/>
                          <a:uFillTx/>
                          <a:latin typeface="Comic Sans MS" pitchFamily="66" charset="0"/>
                          <a:ea typeface="+mn-ea"/>
                          <a:cs typeface="+mn-cs"/>
                        </a:rPr>
                        <a:t>8 x 1 = 8</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1" u="none"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1" u="none"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1" u="none" strike="noStrike" kern="1200" cap="none" spc="0" normalizeH="0" baseline="0" noProof="0" dirty="0">
                          <a:ln>
                            <a:noFill/>
                          </a:ln>
                          <a:solidFill>
                            <a:prstClr val="black"/>
                          </a:solidFill>
                          <a:effectLst/>
                          <a:uLnTx/>
                          <a:uFillTx/>
                          <a:latin typeface="Comic Sans MS" pitchFamily="66" charset="0"/>
                          <a:ea typeface="+mn-ea"/>
                          <a:cs typeface="+mn-cs"/>
                        </a:rPr>
                        <a:t>8, 2 times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1" u="none" strike="noStrike" kern="1200" cap="none" spc="0" normalizeH="0" baseline="0" noProof="0" dirty="0">
                          <a:ln>
                            <a:noFill/>
                          </a:ln>
                          <a:solidFill>
                            <a:prstClr val="black"/>
                          </a:solidFill>
                          <a:effectLst/>
                          <a:uLnTx/>
                          <a:uFillTx/>
                          <a:latin typeface="Comic Sans MS" pitchFamily="66" charset="0"/>
                          <a:ea typeface="+mn-ea"/>
                          <a:cs typeface="+mn-cs"/>
                        </a:rPr>
                        <a:t>8 x 2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1" u="none"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1" u="none"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1" u="none"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1" u="none" strike="noStrike" kern="1200" cap="none" spc="0" normalizeH="0" baseline="0" noProof="0" dirty="0">
                          <a:ln>
                            <a:noFill/>
                          </a:ln>
                          <a:solidFill>
                            <a:prstClr val="black"/>
                          </a:solidFill>
                          <a:effectLst/>
                          <a:uLnTx/>
                          <a:uFillTx/>
                          <a:latin typeface="Comic Sans MS" pitchFamily="66" charset="0"/>
                          <a:ea typeface="+mn-ea"/>
                          <a:cs typeface="+mn-cs"/>
                        </a:rPr>
                        <a:t>8, 3 times =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a:ln>
                            <a:noFill/>
                          </a:ln>
                          <a:solidFill>
                            <a:prstClr val="black"/>
                          </a:solidFill>
                          <a:effectLst/>
                          <a:uLnTx/>
                          <a:uFillTx/>
                          <a:latin typeface="Comic Sans MS" pitchFamily="66" charset="0"/>
                          <a:ea typeface="+mn-ea"/>
                          <a:cs typeface="+mn-cs"/>
                        </a:rPr>
                        <a:t>Finding ¼ of shapes and numbers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sng"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sng" strike="noStrike" kern="1200" cap="none" spc="0" normalizeH="0" baseline="0" noProof="0" dirty="0">
                        <a:ln>
                          <a:noFill/>
                        </a:ln>
                        <a:solidFill>
                          <a:prstClr val="black"/>
                        </a:solidFill>
                        <a:effectLst/>
                        <a:uLnTx/>
                        <a:uFillTx/>
                        <a:latin typeface="Comic Sans MS" pitchFamily="66"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b="1" u="sng" dirty="0"/>
                        <a:t>Finding a fraction of a number</a:t>
                      </a:r>
                    </a:p>
                    <a:p>
                      <a:endParaRPr lang="en-GB" sz="1200" dirty="0"/>
                    </a:p>
                    <a:p>
                      <a:endParaRPr lang="en-GB" sz="1200" dirty="0"/>
                    </a:p>
                    <a:p>
                      <a:endParaRPr lang="en-GB" sz="1200" dirty="0"/>
                    </a:p>
                    <a:p>
                      <a:endParaRPr lang="en-GB" sz="1200" dirty="0"/>
                    </a:p>
                    <a:p>
                      <a:endParaRPr lang="en-GB" sz="1200" dirty="0"/>
                    </a:p>
                    <a:p>
                      <a:endParaRPr lang="en-GB" sz="1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dirty="0">
                          <a:solidFill>
                            <a:schemeClr val="accent1">
                              <a:lumMod val="75000"/>
                            </a:schemeClr>
                          </a:solidFill>
                        </a:rPr>
                        <a:t>Now draw one large square like the square above.</a:t>
                      </a:r>
                    </a:p>
                    <a:p>
                      <a:endParaRPr lang="en-GB" sz="1400" dirty="0"/>
                    </a:p>
                    <a:p>
                      <a:r>
                        <a:rPr lang="en-GB" sz="1400" dirty="0"/>
                        <a:t>Take a total from one of Wednesdays Anansi arrays and share it between the ¼ squares. If you choose for example; 16. </a:t>
                      </a:r>
                    </a:p>
                    <a:p>
                      <a:r>
                        <a:rPr lang="en-GB" sz="1400" dirty="0"/>
                        <a:t>Divide 16 between the 4  ¼ s</a:t>
                      </a:r>
                    </a:p>
                    <a:p>
                      <a:r>
                        <a:rPr lang="en-GB" sz="1400" dirty="0"/>
                        <a:t>How many in ¼ =</a:t>
                      </a:r>
                    </a:p>
                    <a:p>
                      <a:r>
                        <a:rPr lang="en-GB" sz="1400" dirty="0"/>
                        <a:t>How many in 2/4 or ½ =</a:t>
                      </a:r>
                    </a:p>
                    <a:p>
                      <a:r>
                        <a:rPr lang="en-GB" sz="1400" dirty="0"/>
                        <a:t>How many in ¾ =</a:t>
                      </a:r>
                    </a:p>
                    <a:p>
                      <a:r>
                        <a:rPr lang="en-GB" sz="1400" dirty="0"/>
                        <a:t>Repeat for a different total.</a:t>
                      </a:r>
                    </a:p>
                    <a:p>
                      <a:endParaRPr lang="en-GB" sz="1200" u="none" baseline="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bl>
          </a:graphicData>
        </a:graphic>
      </p:graphicFrame>
      <p:pic>
        <p:nvPicPr>
          <p:cNvPr id="6" name="Picture 5">
            <a:extLst>
              <a:ext uri="{FF2B5EF4-FFF2-40B4-BE49-F238E27FC236}">
                <a16:creationId xmlns:a16="http://schemas.microsoft.com/office/drawing/2014/main" xmlns="" id="{8015C1A0-D965-4A59-8B60-A5E10FAEEACD}"/>
              </a:ext>
            </a:extLst>
          </p:cNvPr>
          <p:cNvPicPr>
            <a:picLocks noChangeAspect="1"/>
          </p:cNvPicPr>
          <p:nvPr/>
        </p:nvPicPr>
        <p:blipFill>
          <a:blip r:embed="rId3" cstate="print">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tretch>
            <a:fillRect/>
          </a:stretch>
        </p:blipFill>
        <p:spPr>
          <a:xfrm>
            <a:off x="2441940" y="4437123"/>
            <a:ext cx="1156856" cy="1629374"/>
          </a:xfrm>
          <a:prstGeom prst="rect">
            <a:avLst/>
          </a:prstGeom>
        </p:spPr>
      </p:pic>
      <p:pic>
        <p:nvPicPr>
          <p:cNvPr id="9" name="Picture 8">
            <a:extLst>
              <a:ext uri="{FF2B5EF4-FFF2-40B4-BE49-F238E27FC236}">
                <a16:creationId xmlns:a16="http://schemas.microsoft.com/office/drawing/2014/main" xmlns="" id="{B21E9BBE-379E-4E8A-A9B5-32542FD2374A}"/>
              </a:ext>
            </a:extLst>
          </p:cNvPr>
          <p:cNvPicPr>
            <a:picLocks noChangeAspect="1"/>
          </p:cNvPicPr>
          <p:nvPr/>
        </p:nvPicPr>
        <p:blipFill>
          <a:blip r:embed="rId5" cstate="print">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4036735" y="2480792"/>
            <a:ext cx="1070528" cy="517422"/>
          </a:xfrm>
          <a:prstGeom prst="rect">
            <a:avLst/>
          </a:prstGeom>
        </p:spPr>
      </p:pic>
      <p:pic>
        <p:nvPicPr>
          <p:cNvPr id="37" name="Picture 36">
            <a:extLst>
              <a:ext uri="{FF2B5EF4-FFF2-40B4-BE49-F238E27FC236}">
                <a16:creationId xmlns:a16="http://schemas.microsoft.com/office/drawing/2014/main" xmlns="" id="{F9F5E5A7-DEEB-4125-A965-A4A223D3DDF9}"/>
              </a:ext>
            </a:extLst>
          </p:cNvPr>
          <p:cNvPicPr>
            <a:picLocks noChangeAspect="1"/>
          </p:cNvPicPr>
          <p:nvPr/>
        </p:nvPicPr>
        <p:blipFill>
          <a:blip r:embed="rId7" cstate="print">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4605280" y="3674860"/>
            <a:ext cx="698518" cy="289868"/>
          </a:xfrm>
          <a:prstGeom prst="rect">
            <a:avLst/>
          </a:prstGeom>
        </p:spPr>
      </p:pic>
      <p:pic>
        <p:nvPicPr>
          <p:cNvPr id="40" name="Picture 39">
            <a:extLst>
              <a:ext uri="{FF2B5EF4-FFF2-40B4-BE49-F238E27FC236}">
                <a16:creationId xmlns:a16="http://schemas.microsoft.com/office/drawing/2014/main" xmlns="" id="{40D61D1B-4680-431F-858E-65AFDEC3C628}"/>
              </a:ext>
            </a:extLst>
          </p:cNvPr>
          <p:cNvPicPr>
            <a:picLocks noChangeAspect="1"/>
          </p:cNvPicPr>
          <p:nvPr/>
        </p:nvPicPr>
        <p:blipFill>
          <a:blip r:embed="rId7" cstate="print">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3890248" y="3706727"/>
            <a:ext cx="698518" cy="289868"/>
          </a:xfrm>
          <a:prstGeom prst="rect">
            <a:avLst/>
          </a:prstGeom>
        </p:spPr>
      </p:pic>
      <p:pic>
        <p:nvPicPr>
          <p:cNvPr id="41" name="Picture 40">
            <a:extLst>
              <a:ext uri="{FF2B5EF4-FFF2-40B4-BE49-F238E27FC236}">
                <a16:creationId xmlns:a16="http://schemas.microsoft.com/office/drawing/2014/main" xmlns="" id="{3B7C3C96-BDDE-4ACC-B414-95224533CF58}"/>
              </a:ext>
            </a:extLst>
          </p:cNvPr>
          <p:cNvPicPr>
            <a:picLocks noChangeAspect="1"/>
          </p:cNvPicPr>
          <p:nvPr/>
        </p:nvPicPr>
        <p:blipFill>
          <a:blip r:embed="rId7" cstate="print">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3916875" y="5646273"/>
            <a:ext cx="698518" cy="289868"/>
          </a:xfrm>
          <a:prstGeom prst="rect">
            <a:avLst/>
          </a:prstGeom>
        </p:spPr>
      </p:pic>
      <p:pic>
        <p:nvPicPr>
          <p:cNvPr id="42" name="Picture 41">
            <a:extLst>
              <a:ext uri="{FF2B5EF4-FFF2-40B4-BE49-F238E27FC236}">
                <a16:creationId xmlns:a16="http://schemas.microsoft.com/office/drawing/2014/main" xmlns="" id="{9EF6E1BB-6B1D-49E0-8B4F-632A94BDF392}"/>
              </a:ext>
            </a:extLst>
          </p:cNvPr>
          <p:cNvPicPr>
            <a:picLocks noChangeAspect="1"/>
          </p:cNvPicPr>
          <p:nvPr/>
        </p:nvPicPr>
        <p:blipFill>
          <a:blip r:embed="rId7" cstate="print">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3952850" y="4894633"/>
            <a:ext cx="698518" cy="289868"/>
          </a:xfrm>
          <a:prstGeom prst="rect">
            <a:avLst/>
          </a:prstGeom>
        </p:spPr>
      </p:pic>
      <p:pic>
        <p:nvPicPr>
          <p:cNvPr id="43" name="Picture 42">
            <a:extLst>
              <a:ext uri="{FF2B5EF4-FFF2-40B4-BE49-F238E27FC236}">
                <a16:creationId xmlns:a16="http://schemas.microsoft.com/office/drawing/2014/main" xmlns="" id="{0A3E9B2A-187A-47A0-8534-28D7DC9AC9C7}"/>
              </a:ext>
            </a:extLst>
          </p:cNvPr>
          <p:cNvPicPr>
            <a:picLocks noChangeAspect="1"/>
          </p:cNvPicPr>
          <p:nvPr/>
        </p:nvPicPr>
        <p:blipFill>
          <a:blip r:embed="rId7" cstate="print">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4647577" y="4556226"/>
            <a:ext cx="698518" cy="289868"/>
          </a:xfrm>
          <a:prstGeom prst="rect">
            <a:avLst/>
          </a:prstGeom>
        </p:spPr>
      </p:pic>
      <p:pic>
        <p:nvPicPr>
          <p:cNvPr id="44" name="Picture 43">
            <a:extLst>
              <a:ext uri="{FF2B5EF4-FFF2-40B4-BE49-F238E27FC236}">
                <a16:creationId xmlns:a16="http://schemas.microsoft.com/office/drawing/2014/main" xmlns="" id="{728A4EDC-98C6-4233-924F-7D928E9E37E1}"/>
              </a:ext>
            </a:extLst>
          </p:cNvPr>
          <p:cNvPicPr>
            <a:picLocks noChangeAspect="1"/>
          </p:cNvPicPr>
          <p:nvPr/>
        </p:nvPicPr>
        <p:blipFill>
          <a:blip r:embed="rId7" cstate="print">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3906762" y="4578791"/>
            <a:ext cx="698518" cy="289868"/>
          </a:xfrm>
          <a:prstGeom prst="rect">
            <a:avLst/>
          </a:prstGeom>
        </p:spPr>
      </p:pic>
      <p:pic>
        <p:nvPicPr>
          <p:cNvPr id="45" name="Picture 44">
            <a:extLst>
              <a:ext uri="{FF2B5EF4-FFF2-40B4-BE49-F238E27FC236}">
                <a16:creationId xmlns:a16="http://schemas.microsoft.com/office/drawing/2014/main" xmlns="" id="{72D7E5AE-A167-44C2-99FD-2060CF4B4721}"/>
              </a:ext>
            </a:extLst>
          </p:cNvPr>
          <p:cNvPicPr>
            <a:picLocks noChangeAspect="1"/>
          </p:cNvPicPr>
          <p:nvPr/>
        </p:nvPicPr>
        <p:blipFill>
          <a:blip r:embed="rId7" cstate="print">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4637012" y="5993071"/>
            <a:ext cx="698518" cy="289868"/>
          </a:xfrm>
          <a:prstGeom prst="rect">
            <a:avLst/>
          </a:prstGeom>
        </p:spPr>
      </p:pic>
      <p:pic>
        <p:nvPicPr>
          <p:cNvPr id="46" name="Picture 45">
            <a:extLst>
              <a:ext uri="{FF2B5EF4-FFF2-40B4-BE49-F238E27FC236}">
                <a16:creationId xmlns:a16="http://schemas.microsoft.com/office/drawing/2014/main" xmlns="" id="{2428542D-562C-4E0D-85BE-C986830CE6FF}"/>
              </a:ext>
            </a:extLst>
          </p:cNvPr>
          <p:cNvPicPr>
            <a:picLocks noChangeAspect="1"/>
          </p:cNvPicPr>
          <p:nvPr/>
        </p:nvPicPr>
        <p:blipFill>
          <a:blip r:embed="rId7" cstate="print">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3906762" y="6004979"/>
            <a:ext cx="698518" cy="289868"/>
          </a:xfrm>
          <a:prstGeom prst="rect">
            <a:avLst/>
          </a:prstGeom>
        </p:spPr>
      </p:pic>
      <p:pic>
        <p:nvPicPr>
          <p:cNvPr id="47" name="Picture 46">
            <a:extLst>
              <a:ext uri="{FF2B5EF4-FFF2-40B4-BE49-F238E27FC236}">
                <a16:creationId xmlns:a16="http://schemas.microsoft.com/office/drawing/2014/main" xmlns="" id="{95399DAA-106C-43EB-91FB-5775D39ABA75}"/>
              </a:ext>
            </a:extLst>
          </p:cNvPr>
          <p:cNvPicPr>
            <a:picLocks noChangeAspect="1"/>
          </p:cNvPicPr>
          <p:nvPr/>
        </p:nvPicPr>
        <p:blipFill>
          <a:blip r:embed="rId7" cstate="print">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4609434" y="5638660"/>
            <a:ext cx="698518" cy="289868"/>
          </a:xfrm>
          <a:prstGeom prst="rect">
            <a:avLst/>
          </a:prstGeom>
        </p:spPr>
      </p:pic>
      <p:cxnSp>
        <p:nvCxnSpPr>
          <p:cNvPr id="11" name="Straight Connector 10">
            <a:extLst>
              <a:ext uri="{FF2B5EF4-FFF2-40B4-BE49-F238E27FC236}">
                <a16:creationId xmlns:a16="http://schemas.microsoft.com/office/drawing/2014/main" xmlns="" id="{D5706C08-E1D2-466A-AF7C-BB134AA3BF0A}"/>
              </a:ext>
            </a:extLst>
          </p:cNvPr>
          <p:cNvCxnSpPr/>
          <p:nvPr/>
        </p:nvCxnSpPr>
        <p:spPr>
          <a:xfrm>
            <a:off x="3927930" y="3516939"/>
            <a:ext cx="1418165" cy="0"/>
          </a:xfrm>
          <a:prstGeom prst="line">
            <a:avLst/>
          </a:prstGeom>
        </p:spPr>
        <p:style>
          <a:lnRef idx="3">
            <a:schemeClr val="dk1"/>
          </a:lnRef>
          <a:fillRef idx="0">
            <a:schemeClr val="dk1"/>
          </a:fillRef>
          <a:effectRef idx="2">
            <a:schemeClr val="dk1"/>
          </a:effectRef>
          <a:fontRef idx="minor">
            <a:schemeClr val="tx1"/>
          </a:fontRef>
        </p:style>
      </p:cxnSp>
      <p:cxnSp>
        <p:nvCxnSpPr>
          <p:cNvPr id="50" name="Straight Connector 49">
            <a:extLst>
              <a:ext uri="{FF2B5EF4-FFF2-40B4-BE49-F238E27FC236}">
                <a16:creationId xmlns:a16="http://schemas.microsoft.com/office/drawing/2014/main" xmlns="" id="{27720A9C-3964-4DC7-9905-DC9ECE0E2173}"/>
              </a:ext>
            </a:extLst>
          </p:cNvPr>
          <p:cNvCxnSpPr/>
          <p:nvPr/>
        </p:nvCxnSpPr>
        <p:spPr>
          <a:xfrm>
            <a:off x="3952850" y="5517232"/>
            <a:ext cx="1418165" cy="0"/>
          </a:xfrm>
          <a:prstGeom prst="line">
            <a:avLst/>
          </a:prstGeom>
        </p:spPr>
        <p:style>
          <a:lnRef idx="3">
            <a:schemeClr val="dk1"/>
          </a:lnRef>
          <a:fillRef idx="0">
            <a:schemeClr val="dk1"/>
          </a:fillRef>
          <a:effectRef idx="2">
            <a:schemeClr val="dk1"/>
          </a:effectRef>
          <a:fontRef idx="minor">
            <a:schemeClr val="tx1"/>
          </a:fontRef>
        </p:style>
      </p:cxnSp>
      <p:cxnSp>
        <p:nvCxnSpPr>
          <p:cNvPr id="51" name="Straight Connector 50">
            <a:extLst>
              <a:ext uri="{FF2B5EF4-FFF2-40B4-BE49-F238E27FC236}">
                <a16:creationId xmlns:a16="http://schemas.microsoft.com/office/drawing/2014/main" xmlns="" id="{96854912-BC56-4EC6-BA89-1847A63048D2}"/>
              </a:ext>
            </a:extLst>
          </p:cNvPr>
          <p:cNvCxnSpPr/>
          <p:nvPr/>
        </p:nvCxnSpPr>
        <p:spPr>
          <a:xfrm>
            <a:off x="3952850" y="4509120"/>
            <a:ext cx="1418165" cy="0"/>
          </a:xfrm>
          <a:prstGeom prst="line">
            <a:avLst/>
          </a:prstGeom>
        </p:spPr>
        <p:style>
          <a:lnRef idx="3">
            <a:schemeClr val="dk1"/>
          </a:lnRef>
          <a:fillRef idx="0">
            <a:schemeClr val="dk1"/>
          </a:fillRef>
          <a:effectRef idx="2">
            <a:schemeClr val="dk1"/>
          </a:effectRef>
          <a:fontRef idx="minor">
            <a:schemeClr val="tx1"/>
          </a:fontRef>
        </p:style>
      </p:cxnSp>
      <p:sp>
        <p:nvSpPr>
          <p:cNvPr id="12" name="TextBox 11">
            <a:extLst>
              <a:ext uri="{FF2B5EF4-FFF2-40B4-BE49-F238E27FC236}">
                <a16:creationId xmlns:a16="http://schemas.microsoft.com/office/drawing/2014/main" xmlns="" id="{DD4751C2-A17D-4770-BE65-97B47751A1CA}"/>
              </a:ext>
            </a:extLst>
          </p:cNvPr>
          <p:cNvSpPr txBox="1"/>
          <p:nvPr/>
        </p:nvSpPr>
        <p:spPr>
          <a:xfrm>
            <a:off x="3890249" y="6381328"/>
            <a:ext cx="1480766" cy="461665"/>
          </a:xfrm>
          <a:prstGeom prst="rect">
            <a:avLst/>
          </a:prstGeom>
          <a:noFill/>
        </p:spPr>
        <p:txBody>
          <a:bodyPr wrap="square" rtlCol="0">
            <a:spAutoFit/>
          </a:bodyPr>
          <a:lstStyle/>
          <a:p>
            <a:r>
              <a:rPr lang="en-GB" sz="1200" b="1" dirty="0"/>
              <a:t>How far can you go</a:t>
            </a:r>
            <a:r>
              <a:rPr lang="en-GB" sz="1050" dirty="0"/>
              <a:t>?</a:t>
            </a:r>
          </a:p>
          <a:p>
            <a:pPr algn="ctr"/>
            <a:r>
              <a:rPr lang="en-GB" sz="1200" b="1" dirty="0"/>
              <a:t>80 </a:t>
            </a:r>
          </a:p>
        </p:txBody>
      </p:sp>
      <p:sp>
        <p:nvSpPr>
          <p:cNvPr id="13" name="Rectangle 12">
            <a:extLst>
              <a:ext uri="{FF2B5EF4-FFF2-40B4-BE49-F238E27FC236}">
                <a16:creationId xmlns:a16="http://schemas.microsoft.com/office/drawing/2014/main" xmlns="" id="{FF43B907-3533-4CBC-928B-7499BD1AB600}"/>
              </a:ext>
            </a:extLst>
          </p:cNvPr>
          <p:cNvSpPr/>
          <p:nvPr/>
        </p:nvSpPr>
        <p:spPr>
          <a:xfrm>
            <a:off x="5444686" y="1318492"/>
            <a:ext cx="1520294" cy="1143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n-GB" dirty="0"/>
              <a:t>1/4</a:t>
            </a:r>
          </a:p>
          <a:p>
            <a:endParaRPr lang="en-GB" dirty="0"/>
          </a:p>
          <a:p>
            <a:r>
              <a:rPr lang="en-GB" dirty="0"/>
              <a:t>1/4</a:t>
            </a:r>
          </a:p>
        </p:txBody>
      </p:sp>
      <p:cxnSp>
        <p:nvCxnSpPr>
          <p:cNvPr id="15" name="Straight Connector 14">
            <a:extLst>
              <a:ext uri="{FF2B5EF4-FFF2-40B4-BE49-F238E27FC236}">
                <a16:creationId xmlns:a16="http://schemas.microsoft.com/office/drawing/2014/main" xmlns="" id="{04468630-18DB-4C25-B26E-647D3F81294C}"/>
              </a:ext>
            </a:extLst>
          </p:cNvPr>
          <p:cNvCxnSpPr>
            <a:cxnSpLocks/>
          </p:cNvCxnSpPr>
          <p:nvPr/>
        </p:nvCxnSpPr>
        <p:spPr>
          <a:xfrm>
            <a:off x="6214996" y="1310945"/>
            <a:ext cx="15415" cy="1169847"/>
          </a:xfrm>
          <a:prstGeom prst="line">
            <a:avLst/>
          </a:prstGeom>
        </p:spPr>
        <p:style>
          <a:lnRef idx="2">
            <a:schemeClr val="dk1"/>
          </a:lnRef>
          <a:fillRef idx="0">
            <a:schemeClr val="dk1"/>
          </a:fillRef>
          <a:effectRef idx="1">
            <a:schemeClr val="dk1"/>
          </a:effectRef>
          <a:fontRef idx="minor">
            <a:schemeClr val="tx1"/>
          </a:fontRef>
        </p:style>
      </p:cxnSp>
      <p:cxnSp>
        <p:nvCxnSpPr>
          <p:cNvPr id="18" name="Straight Connector 17">
            <a:extLst>
              <a:ext uri="{FF2B5EF4-FFF2-40B4-BE49-F238E27FC236}">
                <a16:creationId xmlns:a16="http://schemas.microsoft.com/office/drawing/2014/main" xmlns="" id="{7CDF386D-3E64-447D-8A07-F13E888EB0C0}"/>
              </a:ext>
            </a:extLst>
          </p:cNvPr>
          <p:cNvCxnSpPr>
            <a:cxnSpLocks/>
          </p:cNvCxnSpPr>
          <p:nvPr/>
        </p:nvCxnSpPr>
        <p:spPr>
          <a:xfrm>
            <a:off x="5430748" y="1911842"/>
            <a:ext cx="1534231" cy="0"/>
          </a:xfrm>
          <a:prstGeom prst="line">
            <a:avLst/>
          </a:prstGeom>
        </p:spPr>
        <p:style>
          <a:lnRef idx="2">
            <a:schemeClr val="dk1"/>
          </a:lnRef>
          <a:fillRef idx="0">
            <a:schemeClr val="dk1"/>
          </a:fillRef>
          <a:effectRef idx="1">
            <a:schemeClr val="dk1"/>
          </a:effectRef>
          <a:fontRef idx="minor">
            <a:schemeClr val="tx1"/>
          </a:fontRef>
        </p:style>
      </p:cxnSp>
      <p:sp>
        <p:nvSpPr>
          <p:cNvPr id="19" name="TextBox 18">
            <a:extLst>
              <a:ext uri="{FF2B5EF4-FFF2-40B4-BE49-F238E27FC236}">
                <a16:creationId xmlns:a16="http://schemas.microsoft.com/office/drawing/2014/main" xmlns="" id="{40D98D37-B792-46B5-B24D-401433BD5ADF}"/>
              </a:ext>
            </a:extLst>
          </p:cNvPr>
          <p:cNvSpPr txBox="1"/>
          <p:nvPr/>
        </p:nvSpPr>
        <p:spPr>
          <a:xfrm>
            <a:off x="6448398" y="2015447"/>
            <a:ext cx="504049" cy="369332"/>
          </a:xfrm>
          <a:prstGeom prst="rect">
            <a:avLst/>
          </a:prstGeom>
          <a:noFill/>
        </p:spPr>
        <p:txBody>
          <a:bodyPr wrap="square" rtlCol="0">
            <a:spAutoFit/>
          </a:bodyPr>
          <a:lstStyle/>
          <a:p>
            <a:r>
              <a:rPr lang="en-GB" dirty="0"/>
              <a:t>1/4</a:t>
            </a:r>
          </a:p>
        </p:txBody>
      </p:sp>
      <p:sp>
        <p:nvSpPr>
          <p:cNvPr id="20" name="TextBox 19">
            <a:extLst>
              <a:ext uri="{FF2B5EF4-FFF2-40B4-BE49-F238E27FC236}">
                <a16:creationId xmlns:a16="http://schemas.microsoft.com/office/drawing/2014/main" xmlns="" id="{9B99542C-3CDF-4357-8E2D-BB0906910AFE}"/>
              </a:ext>
            </a:extLst>
          </p:cNvPr>
          <p:cNvSpPr txBox="1"/>
          <p:nvPr/>
        </p:nvSpPr>
        <p:spPr>
          <a:xfrm>
            <a:off x="6460930" y="1477608"/>
            <a:ext cx="504049" cy="369332"/>
          </a:xfrm>
          <a:prstGeom prst="rect">
            <a:avLst/>
          </a:prstGeom>
          <a:noFill/>
        </p:spPr>
        <p:txBody>
          <a:bodyPr wrap="square" rtlCol="0">
            <a:spAutoFit/>
          </a:bodyPr>
          <a:lstStyle/>
          <a:p>
            <a:r>
              <a:rPr lang="en-GB" dirty="0"/>
              <a:t>1/4</a:t>
            </a:r>
          </a:p>
        </p:txBody>
      </p:sp>
      <p:sp>
        <p:nvSpPr>
          <p:cNvPr id="21" name="TextBox 20">
            <a:extLst>
              <a:ext uri="{FF2B5EF4-FFF2-40B4-BE49-F238E27FC236}">
                <a16:creationId xmlns:a16="http://schemas.microsoft.com/office/drawing/2014/main" xmlns="" id="{43AE8DA7-4283-47BB-9805-616A09A1A195}"/>
              </a:ext>
            </a:extLst>
          </p:cNvPr>
          <p:cNvSpPr txBox="1"/>
          <p:nvPr/>
        </p:nvSpPr>
        <p:spPr>
          <a:xfrm>
            <a:off x="5384999" y="2786397"/>
            <a:ext cx="1672447" cy="3170099"/>
          </a:xfrm>
          <a:prstGeom prst="rect">
            <a:avLst/>
          </a:prstGeom>
          <a:noFill/>
        </p:spPr>
        <p:txBody>
          <a:bodyPr wrap="square" rtlCol="0">
            <a:spAutoFit/>
          </a:bodyPr>
          <a:lstStyle/>
          <a:p>
            <a:r>
              <a:rPr lang="en-GB" sz="1400" dirty="0"/>
              <a:t>Draw 3 large squares like the one above and divide them into quarters. ¼</a:t>
            </a:r>
          </a:p>
          <a:p>
            <a:r>
              <a:rPr lang="en-GB" sz="1400" dirty="0"/>
              <a:t>In the first large square shade ¼ </a:t>
            </a:r>
          </a:p>
          <a:p>
            <a:endParaRPr lang="en-GB" sz="1400" dirty="0"/>
          </a:p>
          <a:p>
            <a:r>
              <a:rPr lang="en-GB" sz="1400" dirty="0"/>
              <a:t>Next large square shade 2/4 = ½</a:t>
            </a:r>
          </a:p>
          <a:p>
            <a:endParaRPr lang="en-GB" sz="1400" dirty="0"/>
          </a:p>
          <a:p>
            <a:r>
              <a:rPr lang="en-GB" sz="1400" dirty="0"/>
              <a:t>Then shade ¾ in the last square.</a:t>
            </a:r>
          </a:p>
          <a:p>
            <a:endParaRPr lang="en-GB" dirty="0"/>
          </a:p>
        </p:txBody>
      </p:sp>
      <p:sp>
        <p:nvSpPr>
          <p:cNvPr id="62" name="Rectangle 61">
            <a:extLst>
              <a:ext uri="{FF2B5EF4-FFF2-40B4-BE49-F238E27FC236}">
                <a16:creationId xmlns:a16="http://schemas.microsoft.com/office/drawing/2014/main" xmlns="" id="{395C4FB2-E06C-404D-BC5A-08FE42CC3868}"/>
              </a:ext>
            </a:extLst>
          </p:cNvPr>
          <p:cNvSpPr/>
          <p:nvPr/>
        </p:nvSpPr>
        <p:spPr>
          <a:xfrm>
            <a:off x="7621178" y="969017"/>
            <a:ext cx="1415306" cy="96971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n-GB"/>
              <a:t>1/4</a:t>
            </a:r>
          </a:p>
          <a:p>
            <a:endParaRPr lang="en-GB"/>
          </a:p>
          <a:p>
            <a:r>
              <a:rPr lang="en-GB"/>
              <a:t>1/4</a:t>
            </a:r>
            <a:endParaRPr lang="en-GB" dirty="0"/>
          </a:p>
        </p:txBody>
      </p:sp>
      <p:cxnSp>
        <p:nvCxnSpPr>
          <p:cNvPr id="63" name="Straight Connector 62">
            <a:extLst>
              <a:ext uri="{FF2B5EF4-FFF2-40B4-BE49-F238E27FC236}">
                <a16:creationId xmlns:a16="http://schemas.microsoft.com/office/drawing/2014/main" xmlns="" id="{36EE8389-03FB-4215-A7BD-2D89AC6F0F7B}"/>
              </a:ext>
            </a:extLst>
          </p:cNvPr>
          <p:cNvCxnSpPr>
            <a:cxnSpLocks/>
            <a:stCxn id="62" idx="1"/>
            <a:endCxn id="62" idx="3"/>
          </p:cNvCxnSpPr>
          <p:nvPr/>
        </p:nvCxnSpPr>
        <p:spPr>
          <a:xfrm>
            <a:off x="7621178" y="1453876"/>
            <a:ext cx="1415306" cy="0"/>
          </a:xfrm>
          <a:prstGeom prst="line">
            <a:avLst/>
          </a:prstGeom>
        </p:spPr>
        <p:style>
          <a:lnRef idx="2">
            <a:schemeClr val="dk1"/>
          </a:lnRef>
          <a:fillRef idx="0">
            <a:schemeClr val="dk1"/>
          </a:fillRef>
          <a:effectRef idx="1">
            <a:schemeClr val="dk1"/>
          </a:effectRef>
          <a:fontRef idx="minor">
            <a:schemeClr val="tx1"/>
          </a:fontRef>
        </p:style>
      </p:cxnSp>
      <p:cxnSp>
        <p:nvCxnSpPr>
          <p:cNvPr id="66" name="Straight Connector 65">
            <a:extLst>
              <a:ext uri="{FF2B5EF4-FFF2-40B4-BE49-F238E27FC236}">
                <a16:creationId xmlns:a16="http://schemas.microsoft.com/office/drawing/2014/main" xmlns="" id="{CEE2511A-1608-46F1-9730-38BDAAFC60B2}"/>
              </a:ext>
            </a:extLst>
          </p:cNvPr>
          <p:cNvCxnSpPr>
            <a:cxnSpLocks/>
          </p:cNvCxnSpPr>
          <p:nvPr/>
        </p:nvCxnSpPr>
        <p:spPr>
          <a:xfrm>
            <a:off x="8269249" y="928829"/>
            <a:ext cx="0" cy="1020385"/>
          </a:xfrm>
          <a:prstGeom prst="line">
            <a:avLst/>
          </a:prstGeom>
        </p:spPr>
        <p:style>
          <a:lnRef idx="2">
            <a:schemeClr val="dk1"/>
          </a:lnRef>
          <a:fillRef idx="0">
            <a:schemeClr val="dk1"/>
          </a:fillRef>
          <a:effectRef idx="1">
            <a:schemeClr val="dk1"/>
          </a:effectRef>
          <a:fontRef idx="minor">
            <a:schemeClr val="tx1"/>
          </a:fontRef>
        </p:style>
      </p:cxnSp>
      <p:sp>
        <p:nvSpPr>
          <p:cNvPr id="26" name="TextBox 25">
            <a:extLst>
              <a:ext uri="{FF2B5EF4-FFF2-40B4-BE49-F238E27FC236}">
                <a16:creationId xmlns:a16="http://schemas.microsoft.com/office/drawing/2014/main" xmlns="" id="{63373EC7-730D-4AB6-93CE-8C2B84B84F09}"/>
              </a:ext>
            </a:extLst>
          </p:cNvPr>
          <p:cNvSpPr txBox="1"/>
          <p:nvPr/>
        </p:nvSpPr>
        <p:spPr>
          <a:xfrm>
            <a:off x="8269249" y="991347"/>
            <a:ext cx="648070" cy="369332"/>
          </a:xfrm>
          <a:prstGeom prst="rect">
            <a:avLst/>
          </a:prstGeom>
          <a:noFill/>
        </p:spPr>
        <p:txBody>
          <a:bodyPr wrap="square" rtlCol="0">
            <a:spAutoFit/>
          </a:bodyPr>
          <a:lstStyle/>
          <a:p>
            <a:r>
              <a:rPr lang="en-GB" dirty="0"/>
              <a:t>1/4</a:t>
            </a:r>
          </a:p>
        </p:txBody>
      </p:sp>
      <p:sp>
        <p:nvSpPr>
          <p:cNvPr id="28" name="TextBox 27">
            <a:extLst>
              <a:ext uri="{FF2B5EF4-FFF2-40B4-BE49-F238E27FC236}">
                <a16:creationId xmlns:a16="http://schemas.microsoft.com/office/drawing/2014/main" xmlns="" id="{691A642E-B5CF-418F-97F7-33FA0DA0243A}"/>
              </a:ext>
            </a:extLst>
          </p:cNvPr>
          <p:cNvSpPr txBox="1"/>
          <p:nvPr/>
        </p:nvSpPr>
        <p:spPr>
          <a:xfrm>
            <a:off x="8321875" y="1547074"/>
            <a:ext cx="595436" cy="369332"/>
          </a:xfrm>
          <a:prstGeom prst="rect">
            <a:avLst/>
          </a:prstGeom>
          <a:noFill/>
        </p:spPr>
        <p:txBody>
          <a:bodyPr wrap="square" rtlCol="0">
            <a:spAutoFit/>
          </a:bodyPr>
          <a:lstStyle/>
          <a:p>
            <a:r>
              <a:rPr lang="en-GB" dirty="0"/>
              <a:t>1/4</a:t>
            </a:r>
          </a:p>
        </p:txBody>
      </p:sp>
      <p:sp>
        <p:nvSpPr>
          <p:cNvPr id="73" name="Rectangle 72">
            <a:extLst>
              <a:ext uri="{FF2B5EF4-FFF2-40B4-BE49-F238E27FC236}">
                <a16:creationId xmlns:a16="http://schemas.microsoft.com/office/drawing/2014/main" xmlns="" id="{086F9CE7-5B75-4745-BE50-BF04B0F35FC5}"/>
              </a:ext>
            </a:extLst>
          </p:cNvPr>
          <p:cNvSpPr/>
          <p:nvPr/>
        </p:nvSpPr>
        <p:spPr>
          <a:xfrm>
            <a:off x="7561596" y="5463361"/>
            <a:ext cx="1415306" cy="96971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n-GB" dirty="0"/>
          </a:p>
          <a:p>
            <a:endParaRPr lang="en-GB" dirty="0"/>
          </a:p>
          <a:p>
            <a:endParaRPr lang="en-GB" dirty="0"/>
          </a:p>
        </p:txBody>
      </p:sp>
      <p:cxnSp>
        <p:nvCxnSpPr>
          <p:cNvPr id="32" name="Straight Connector 31">
            <a:extLst>
              <a:ext uri="{FF2B5EF4-FFF2-40B4-BE49-F238E27FC236}">
                <a16:creationId xmlns:a16="http://schemas.microsoft.com/office/drawing/2014/main" xmlns="" id="{C1BC07E7-5ABC-4340-8734-B6F4EEB839F7}"/>
              </a:ext>
            </a:extLst>
          </p:cNvPr>
          <p:cNvCxnSpPr>
            <a:cxnSpLocks/>
          </p:cNvCxnSpPr>
          <p:nvPr/>
        </p:nvCxnSpPr>
        <p:spPr>
          <a:xfrm flipH="1">
            <a:off x="8341315" y="5404124"/>
            <a:ext cx="2940" cy="1051117"/>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xmlns="" id="{0F053859-972C-492E-B054-A7DF1260365B}"/>
              </a:ext>
            </a:extLst>
          </p:cNvPr>
          <p:cNvCxnSpPr>
            <a:stCxn id="73" idx="1"/>
          </p:cNvCxnSpPr>
          <p:nvPr/>
        </p:nvCxnSpPr>
        <p:spPr>
          <a:xfrm flipV="1">
            <a:off x="7561596" y="5948219"/>
            <a:ext cx="1412366" cy="1"/>
          </a:xfrm>
          <a:prstGeom prst="line">
            <a:avLst/>
          </a:prstGeom>
        </p:spPr>
        <p:style>
          <a:lnRef idx="1">
            <a:schemeClr val="accent1"/>
          </a:lnRef>
          <a:fillRef idx="0">
            <a:schemeClr val="accent1"/>
          </a:fillRef>
          <a:effectRef idx="0">
            <a:schemeClr val="accent1"/>
          </a:effectRef>
          <a:fontRef idx="minor">
            <a:schemeClr val="tx1"/>
          </a:fontRef>
        </p:style>
      </p:cxnSp>
      <p:sp>
        <p:nvSpPr>
          <p:cNvPr id="35" name="Flowchart: Connector 34">
            <a:extLst>
              <a:ext uri="{FF2B5EF4-FFF2-40B4-BE49-F238E27FC236}">
                <a16:creationId xmlns:a16="http://schemas.microsoft.com/office/drawing/2014/main" xmlns="" id="{0526B203-B77E-47E8-8D8F-9204A4911DDF}"/>
              </a:ext>
            </a:extLst>
          </p:cNvPr>
          <p:cNvSpPr/>
          <p:nvPr/>
        </p:nvSpPr>
        <p:spPr>
          <a:xfrm>
            <a:off x="7802840" y="5543807"/>
            <a:ext cx="148588" cy="16733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Flowchart: Connector 78">
            <a:extLst>
              <a:ext uri="{FF2B5EF4-FFF2-40B4-BE49-F238E27FC236}">
                <a16:creationId xmlns:a16="http://schemas.microsoft.com/office/drawing/2014/main" xmlns="" id="{033B748B-D03A-4588-80E2-CB86A238E4A9}"/>
              </a:ext>
            </a:extLst>
          </p:cNvPr>
          <p:cNvSpPr/>
          <p:nvPr/>
        </p:nvSpPr>
        <p:spPr>
          <a:xfrm>
            <a:off x="8037679" y="5528007"/>
            <a:ext cx="148588" cy="16733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0" name="Flowchart: Connector 79">
            <a:extLst>
              <a:ext uri="{FF2B5EF4-FFF2-40B4-BE49-F238E27FC236}">
                <a16:creationId xmlns:a16="http://schemas.microsoft.com/office/drawing/2014/main" xmlns="" id="{9A51CC1A-6BA5-4944-8057-A2823FE34CAD}"/>
              </a:ext>
            </a:extLst>
          </p:cNvPr>
          <p:cNvSpPr/>
          <p:nvPr/>
        </p:nvSpPr>
        <p:spPr>
          <a:xfrm>
            <a:off x="7802840" y="5744638"/>
            <a:ext cx="148588" cy="16733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Flowchart: Connector 80">
            <a:extLst>
              <a:ext uri="{FF2B5EF4-FFF2-40B4-BE49-F238E27FC236}">
                <a16:creationId xmlns:a16="http://schemas.microsoft.com/office/drawing/2014/main" xmlns="" id="{FBCEBD42-CC37-413D-9347-9552447B46D5}"/>
              </a:ext>
            </a:extLst>
          </p:cNvPr>
          <p:cNvSpPr/>
          <p:nvPr/>
        </p:nvSpPr>
        <p:spPr>
          <a:xfrm>
            <a:off x="8055856" y="5736937"/>
            <a:ext cx="148588" cy="16733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Flowchart: Connector 81">
            <a:extLst>
              <a:ext uri="{FF2B5EF4-FFF2-40B4-BE49-F238E27FC236}">
                <a16:creationId xmlns:a16="http://schemas.microsoft.com/office/drawing/2014/main" xmlns="" id="{1D970CB4-81A6-4B96-8A6D-19141101EF2F}"/>
              </a:ext>
            </a:extLst>
          </p:cNvPr>
          <p:cNvSpPr/>
          <p:nvPr/>
        </p:nvSpPr>
        <p:spPr>
          <a:xfrm>
            <a:off x="8406832" y="5481325"/>
            <a:ext cx="148588" cy="16733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Flowchart: Connector 82">
            <a:extLst>
              <a:ext uri="{FF2B5EF4-FFF2-40B4-BE49-F238E27FC236}">
                <a16:creationId xmlns:a16="http://schemas.microsoft.com/office/drawing/2014/main" xmlns="" id="{09A39EBD-1A1F-42E0-9C4B-19FE5A98CF24}"/>
              </a:ext>
            </a:extLst>
          </p:cNvPr>
          <p:cNvSpPr/>
          <p:nvPr/>
        </p:nvSpPr>
        <p:spPr>
          <a:xfrm>
            <a:off x="8638804" y="5484540"/>
            <a:ext cx="148588" cy="16733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Flowchart: Connector 83">
            <a:extLst>
              <a:ext uri="{FF2B5EF4-FFF2-40B4-BE49-F238E27FC236}">
                <a16:creationId xmlns:a16="http://schemas.microsoft.com/office/drawing/2014/main" xmlns="" id="{31AC6C65-14CB-4694-BB04-048CF5FE2396}"/>
              </a:ext>
            </a:extLst>
          </p:cNvPr>
          <p:cNvSpPr/>
          <p:nvPr/>
        </p:nvSpPr>
        <p:spPr>
          <a:xfrm>
            <a:off x="8476264" y="5703356"/>
            <a:ext cx="148588" cy="16733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Flowchart: Connector 84">
            <a:extLst>
              <a:ext uri="{FF2B5EF4-FFF2-40B4-BE49-F238E27FC236}">
                <a16:creationId xmlns:a16="http://schemas.microsoft.com/office/drawing/2014/main" xmlns="" id="{70D85207-2B93-419F-84BE-3F6F90BC4BBD}"/>
              </a:ext>
            </a:extLst>
          </p:cNvPr>
          <p:cNvSpPr/>
          <p:nvPr/>
        </p:nvSpPr>
        <p:spPr>
          <a:xfrm>
            <a:off x="8713098" y="5707603"/>
            <a:ext cx="148588" cy="16733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6" name="Flowchart: Connector 85">
            <a:extLst>
              <a:ext uri="{FF2B5EF4-FFF2-40B4-BE49-F238E27FC236}">
                <a16:creationId xmlns:a16="http://schemas.microsoft.com/office/drawing/2014/main" xmlns="" id="{7E1A8DFF-D177-40F4-BF09-9EFA216F5051}"/>
              </a:ext>
            </a:extLst>
          </p:cNvPr>
          <p:cNvSpPr/>
          <p:nvPr/>
        </p:nvSpPr>
        <p:spPr>
          <a:xfrm>
            <a:off x="7728546" y="6028666"/>
            <a:ext cx="148588" cy="16733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Flowchart: Connector 86">
            <a:extLst>
              <a:ext uri="{FF2B5EF4-FFF2-40B4-BE49-F238E27FC236}">
                <a16:creationId xmlns:a16="http://schemas.microsoft.com/office/drawing/2014/main" xmlns="" id="{29727282-66F3-4166-9DA6-85756D05E4E1}"/>
              </a:ext>
            </a:extLst>
          </p:cNvPr>
          <p:cNvSpPr/>
          <p:nvPr/>
        </p:nvSpPr>
        <p:spPr>
          <a:xfrm>
            <a:off x="7759835" y="6241032"/>
            <a:ext cx="148588" cy="16733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Flowchart: Connector 87">
            <a:extLst>
              <a:ext uri="{FF2B5EF4-FFF2-40B4-BE49-F238E27FC236}">
                <a16:creationId xmlns:a16="http://schemas.microsoft.com/office/drawing/2014/main" xmlns="" id="{7D1DB897-D1F9-4896-A0CE-2299957A075B}"/>
              </a:ext>
            </a:extLst>
          </p:cNvPr>
          <p:cNvSpPr/>
          <p:nvPr/>
        </p:nvSpPr>
        <p:spPr>
          <a:xfrm>
            <a:off x="8019210" y="6255265"/>
            <a:ext cx="148588" cy="16733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Flowchart: Connector 88">
            <a:extLst>
              <a:ext uri="{FF2B5EF4-FFF2-40B4-BE49-F238E27FC236}">
                <a16:creationId xmlns:a16="http://schemas.microsoft.com/office/drawing/2014/main" xmlns="" id="{D1BD9D43-4322-4CA5-BD13-D86FAA6A10CF}"/>
              </a:ext>
            </a:extLst>
          </p:cNvPr>
          <p:cNvSpPr/>
          <p:nvPr/>
        </p:nvSpPr>
        <p:spPr>
          <a:xfrm>
            <a:off x="8023170" y="6029745"/>
            <a:ext cx="148588" cy="16733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Flowchart: Connector 89">
            <a:extLst>
              <a:ext uri="{FF2B5EF4-FFF2-40B4-BE49-F238E27FC236}">
                <a16:creationId xmlns:a16="http://schemas.microsoft.com/office/drawing/2014/main" xmlns="" id="{C4C1771A-3AB8-40AE-B632-A0919E45AA4F}"/>
              </a:ext>
            </a:extLst>
          </p:cNvPr>
          <p:cNvSpPr/>
          <p:nvPr/>
        </p:nvSpPr>
        <p:spPr>
          <a:xfrm>
            <a:off x="8491184" y="6066247"/>
            <a:ext cx="148588" cy="16733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Flowchart: Connector 90">
            <a:extLst>
              <a:ext uri="{FF2B5EF4-FFF2-40B4-BE49-F238E27FC236}">
                <a16:creationId xmlns:a16="http://schemas.microsoft.com/office/drawing/2014/main" xmlns="" id="{44C0F84F-3960-45BB-BC19-4592704E10E5}"/>
              </a:ext>
            </a:extLst>
          </p:cNvPr>
          <p:cNvSpPr/>
          <p:nvPr/>
        </p:nvSpPr>
        <p:spPr>
          <a:xfrm>
            <a:off x="8728187" y="6044466"/>
            <a:ext cx="148588" cy="16733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2" name="Flowchart: Connector 91">
            <a:extLst>
              <a:ext uri="{FF2B5EF4-FFF2-40B4-BE49-F238E27FC236}">
                <a16:creationId xmlns:a16="http://schemas.microsoft.com/office/drawing/2014/main" xmlns="" id="{AF2FFDE9-9B41-4E90-8DF4-1816302F6E01}"/>
              </a:ext>
            </a:extLst>
          </p:cNvPr>
          <p:cNvSpPr/>
          <p:nvPr/>
        </p:nvSpPr>
        <p:spPr>
          <a:xfrm>
            <a:off x="8490216" y="6270312"/>
            <a:ext cx="148588" cy="16733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3" name="Flowchart: Connector 92">
            <a:extLst>
              <a:ext uri="{FF2B5EF4-FFF2-40B4-BE49-F238E27FC236}">
                <a16:creationId xmlns:a16="http://schemas.microsoft.com/office/drawing/2014/main" xmlns="" id="{CA4BC6B7-1418-4E92-8BBF-3B4B8FE9C8B5}"/>
              </a:ext>
            </a:extLst>
          </p:cNvPr>
          <p:cNvSpPr/>
          <p:nvPr/>
        </p:nvSpPr>
        <p:spPr>
          <a:xfrm>
            <a:off x="8736407" y="6268367"/>
            <a:ext cx="148588" cy="16733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37860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214154014"/>
              </p:ext>
            </p:extLst>
          </p:nvPr>
        </p:nvGraphicFramePr>
        <p:xfrm>
          <a:off x="35496" y="68662"/>
          <a:ext cx="9054751" cy="6702252"/>
        </p:xfrm>
        <a:graphic>
          <a:graphicData uri="http://schemas.openxmlformats.org/drawingml/2006/table">
            <a:tbl>
              <a:tblPr firstRow="1" bandRow="1">
                <a:tableStyleId>{5C22544A-7EE6-4342-B048-85BDC9FD1C3A}</a:tableStyleId>
              </a:tblPr>
              <a:tblGrid>
                <a:gridCol w="1296144">
                  <a:extLst>
                    <a:ext uri="{9D8B030D-6E8A-4147-A177-3AD203B41FA5}">
                      <a16:colId xmlns:a16="http://schemas.microsoft.com/office/drawing/2014/main" xmlns="" val="20000"/>
                    </a:ext>
                  </a:extLst>
                </a:gridCol>
                <a:gridCol w="333874">
                  <a:extLst>
                    <a:ext uri="{9D8B030D-6E8A-4147-A177-3AD203B41FA5}">
                      <a16:colId xmlns:a16="http://schemas.microsoft.com/office/drawing/2014/main" xmlns="" val="20001"/>
                    </a:ext>
                  </a:extLst>
                </a:gridCol>
                <a:gridCol w="530222">
                  <a:extLst>
                    <a:ext uri="{9D8B030D-6E8A-4147-A177-3AD203B41FA5}">
                      <a16:colId xmlns:a16="http://schemas.microsoft.com/office/drawing/2014/main" xmlns="" val="3268931492"/>
                    </a:ext>
                  </a:extLst>
                </a:gridCol>
                <a:gridCol w="504056">
                  <a:extLst>
                    <a:ext uri="{9D8B030D-6E8A-4147-A177-3AD203B41FA5}">
                      <a16:colId xmlns:a16="http://schemas.microsoft.com/office/drawing/2014/main" xmlns="" val="1576071603"/>
                    </a:ext>
                  </a:extLst>
                </a:gridCol>
                <a:gridCol w="504056">
                  <a:extLst>
                    <a:ext uri="{9D8B030D-6E8A-4147-A177-3AD203B41FA5}">
                      <a16:colId xmlns:a16="http://schemas.microsoft.com/office/drawing/2014/main" xmlns="" val="2214733957"/>
                    </a:ext>
                  </a:extLst>
                </a:gridCol>
                <a:gridCol w="1944216">
                  <a:extLst>
                    <a:ext uri="{9D8B030D-6E8A-4147-A177-3AD203B41FA5}">
                      <a16:colId xmlns:a16="http://schemas.microsoft.com/office/drawing/2014/main" xmlns="" val="20002"/>
                    </a:ext>
                  </a:extLst>
                </a:gridCol>
                <a:gridCol w="1800200">
                  <a:extLst>
                    <a:ext uri="{9D8B030D-6E8A-4147-A177-3AD203B41FA5}">
                      <a16:colId xmlns:a16="http://schemas.microsoft.com/office/drawing/2014/main" xmlns="" val="20003"/>
                    </a:ext>
                  </a:extLst>
                </a:gridCol>
                <a:gridCol w="2141983">
                  <a:extLst>
                    <a:ext uri="{9D8B030D-6E8A-4147-A177-3AD203B41FA5}">
                      <a16:colId xmlns:a16="http://schemas.microsoft.com/office/drawing/2014/main" xmlns="" val="20004"/>
                    </a:ext>
                  </a:extLst>
                </a:gridCol>
              </a:tblGrid>
              <a:tr h="3874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u="none" dirty="0">
                          <a:solidFill>
                            <a:schemeClr val="tx1"/>
                          </a:solidFill>
                          <a:latin typeface="Comic Sans MS" pitchFamily="66" charset="0"/>
                        </a:rPr>
                        <a:t>Monday</a:t>
                      </a:r>
                      <a:r>
                        <a:rPr lang="en-GB" sz="1100" b="0" u="sng" dirty="0">
                          <a:solidFill>
                            <a:schemeClr val="tx1"/>
                          </a:solidFill>
                          <a:latin typeface="Comic Sans MS" pitchFamily="66" charset="0"/>
                        </a:rPr>
                        <a:t> DT</a:t>
                      </a:r>
                      <a:endParaRPr lang="en-GB" sz="1800" b="1"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u="none" dirty="0">
                          <a:solidFill>
                            <a:schemeClr val="tx1"/>
                          </a:solidFill>
                          <a:latin typeface="Comic Sans MS" pitchFamily="66" charset="0"/>
                        </a:rPr>
                        <a:t>Tuesday </a:t>
                      </a:r>
                      <a:r>
                        <a:rPr lang="en-GB" sz="1200" b="0" u="none" dirty="0">
                          <a:solidFill>
                            <a:schemeClr val="tx1"/>
                          </a:solidFill>
                          <a:latin typeface="Comic Sans MS" pitchFamily="66" charset="0"/>
                        </a:rPr>
                        <a:t>Science</a:t>
                      </a:r>
                      <a:endParaRPr lang="en-GB" sz="16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i="0" u="none" kern="1200" baseline="0" dirty="0">
                          <a:solidFill>
                            <a:schemeClr val="dk1"/>
                          </a:solidFill>
                          <a:effectLst/>
                          <a:latin typeface="Comic Sans MS" pitchFamily="66" charset="0"/>
                          <a:ea typeface="+mn-ea"/>
                          <a:cs typeface="+mn-cs"/>
                        </a:rPr>
                        <a:t>Wednesday </a:t>
                      </a:r>
                      <a:r>
                        <a:rPr lang="en-GB" sz="1400" b="0" u="sng" dirty="0">
                          <a:solidFill>
                            <a:schemeClr val="tx1"/>
                          </a:solidFill>
                          <a:latin typeface="Comic Sans MS" pitchFamily="66" charset="0"/>
                        </a:rPr>
                        <a:t>RE</a:t>
                      </a:r>
                      <a:endParaRPr lang="en-GB" sz="1800" b="1" i="0" u="none" kern="1200" baseline="0" dirty="0">
                        <a:solidFill>
                          <a:schemeClr val="dk1"/>
                        </a:solidFill>
                        <a:effectLst/>
                        <a:latin typeface="Comic Sans MS" pitchFamily="66"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b="1" u="none" baseline="0" dirty="0">
                          <a:solidFill>
                            <a:schemeClr val="tx1"/>
                          </a:solidFill>
                          <a:latin typeface="Comic Sans MS" pitchFamily="66" charset="0"/>
                        </a:rPr>
                        <a:t>Thursday </a:t>
                      </a:r>
                      <a:r>
                        <a:rPr lang="en-GB" sz="1800" b="0" i="0" u="sng" kern="1200" dirty="0">
                          <a:solidFill>
                            <a:schemeClr val="dk1"/>
                          </a:solidFill>
                          <a:effectLst/>
                          <a:latin typeface="+mn-lt"/>
                          <a:ea typeface="+mn-ea"/>
                          <a:cs typeface="+mn-cs"/>
                        </a:rPr>
                        <a:t>P.E</a:t>
                      </a:r>
                      <a:endParaRPr lang="en-GB" sz="1800" b="1" u="none" baseline="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b="1" u="none" dirty="0">
                          <a:solidFill>
                            <a:schemeClr val="tx1"/>
                          </a:solidFill>
                          <a:latin typeface="Comic Sans MS" pitchFamily="66" charset="0"/>
                        </a:rPr>
                        <a:t>Friday </a:t>
                      </a:r>
                      <a:r>
                        <a:rPr lang="en-GB" sz="1200" b="1" u="none" dirty="0">
                          <a:solidFill>
                            <a:schemeClr val="tx1"/>
                          </a:solidFill>
                          <a:latin typeface="Comic Sans MS" pitchFamily="66" charset="0"/>
                        </a:rPr>
                        <a:t>ART</a:t>
                      </a:r>
                      <a:endParaRPr lang="en-GB" sz="1800" b="1"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2324802">
                <a:tc rowSpan="6">
                  <a:txBody>
                    <a:bodyPr/>
                    <a:lstStyle/>
                    <a:p>
                      <a:r>
                        <a:rPr lang="en-GB" sz="1800" b="0" i="0" u="none" dirty="0">
                          <a:solidFill>
                            <a:schemeClr val="tx1"/>
                          </a:solidFill>
                          <a:latin typeface="Comic Sans MS" pitchFamily="66" charset="0"/>
                        </a:rPr>
                        <a:t>Design a front cover for your new story about Anansi</a:t>
                      </a:r>
                      <a:r>
                        <a:rPr lang="en-GB" sz="1200" b="0" i="0" u="none" dirty="0">
                          <a:solidFill>
                            <a:schemeClr val="tx1"/>
                          </a:solidFill>
                          <a:latin typeface="Comic Sans MS" pitchFamily="66" charset="0"/>
                        </a:rPr>
                        <a:t>.</a:t>
                      </a:r>
                    </a:p>
                    <a:p>
                      <a:endParaRPr lang="en-GB" sz="1200" b="0" i="0" u="none" dirty="0">
                        <a:solidFill>
                          <a:schemeClr val="tx1"/>
                        </a:solidFill>
                        <a:latin typeface="Comic Sans MS" pitchFamily="66" charset="0"/>
                      </a:endParaRPr>
                    </a:p>
                    <a:p>
                      <a:r>
                        <a:rPr lang="en-GB" sz="1200" b="0" i="0" u="none" dirty="0">
                          <a:solidFill>
                            <a:schemeClr val="tx1"/>
                          </a:solidFill>
                          <a:latin typeface="Comic Sans MS" pitchFamily="66" charset="0"/>
                        </a:rPr>
                        <a:t>You will need a picture.</a:t>
                      </a:r>
                    </a:p>
                    <a:p>
                      <a:endParaRPr lang="en-GB" sz="1200" b="0" i="0" u="none" dirty="0">
                        <a:solidFill>
                          <a:schemeClr val="tx1"/>
                        </a:solidFill>
                        <a:latin typeface="Comic Sans MS" pitchFamily="66" charset="0"/>
                      </a:endParaRPr>
                    </a:p>
                    <a:p>
                      <a:r>
                        <a:rPr lang="en-GB" sz="1400" b="1" i="0" u="none" dirty="0">
                          <a:solidFill>
                            <a:schemeClr val="tx1"/>
                          </a:solidFill>
                          <a:latin typeface="Comic Sans MS" pitchFamily="66" charset="0"/>
                        </a:rPr>
                        <a:t>A title </a:t>
                      </a:r>
                    </a:p>
                    <a:p>
                      <a:endParaRPr lang="en-GB" sz="1200" b="0" i="0" u="none" dirty="0">
                        <a:solidFill>
                          <a:schemeClr val="tx1"/>
                        </a:solidFill>
                        <a:latin typeface="Comic Sans MS" pitchFamily="66" charset="0"/>
                      </a:endParaRPr>
                    </a:p>
                    <a:p>
                      <a:r>
                        <a:rPr lang="en-GB" sz="1200" b="0" i="0" u="none" dirty="0">
                          <a:solidFill>
                            <a:schemeClr val="tx1"/>
                          </a:solidFill>
                          <a:latin typeface="Comic Sans MS" pitchFamily="66" charset="0"/>
                        </a:rPr>
                        <a:t>Author and illustrators name. </a:t>
                      </a:r>
                      <a:r>
                        <a:rPr lang="en-GB" sz="1400" b="1" i="0" u="none" dirty="0">
                          <a:solidFill>
                            <a:schemeClr val="tx1"/>
                          </a:solidFill>
                          <a:latin typeface="Comic Sans MS" pitchFamily="66" charset="0"/>
                        </a:rPr>
                        <a:t>This is you by the way.</a:t>
                      </a:r>
                    </a:p>
                    <a:p>
                      <a:endParaRPr lang="en-GB" sz="1200" b="0" i="0" u="none" dirty="0">
                        <a:solidFill>
                          <a:schemeClr val="tx1"/>
                        </a:solidFill>
                        <a:latin typeface="Comic Sans MS" pitchFamily="66" charset="0"/>
                      </a:endParaRPr>
                    </a:p>
                    <a:p>
                      <a:endParaRPr lang="en-GB" sz="1200" b="0" i="0" u="none" dirty="0">
                        <a:solidFill>
                          <a:schemeClr val="tx1"/>
                        </a:solidFill>
                        <a:latin typeface="Comic Sans MS" pitchFamily="66" charset="0"/>
                      </a:endParaRPr>
                    </a:p>
                    <a:p>
                      <a:endParaRPr lang="en-GB" sz="1200" b="0" i="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4">
                  <a:txBody>
                    <a:bodyPr/>
                    <a:lstStyle/>
                    <a:p>
                      <a:r>
                        <a:rPr lang="en-GB" sz="1200" b="1" u="none" dirty="0">
                          <a:solidFill>
                            <a:schemeClr val="tx1"/>
                          </a:solidFill>
                          <a:latin typeface="Comic Sans MS" pitchFamily="66" charset="0"/>
                        </a:rPr>
                        <a:t>Changing materials</a:t>
                      </a:r>
                      <a:endParaRPr lang="en-GB" sz="1400" b="1" u="none" dirty="0">
                        <a:solidFill>
                          <a:schemeClr val="tx1"/>
                        </a:solidFill>
                        <a:latin typeface="Comic Sans MS" pitchFamily="66" charset="0"/>
                      </a:endParaRPr>
                    </a:p>
                    <a:p>
                      <a:r>
                        <a:rPr lang="en-GB" sz="1200" b="1" u="sng" dirty="0">
                          <a:solidFill>
                            <a:srgbClr val="FF0000"/>
                          </a:solidFill>
                          <a:latin typeface="Comic Sans MS" pitchFamily="66" charset="0"/>
                        </a:rPr>
                        <a:t>YOU WILL NEED AN ADULT WITH YOU FOR THIS TEST!</a:t>
                      </a:r>
                    </a:p>
                    <a:p>
                      <a:r>
                        <a:rPr lang="en-GB" sz="1200" b="0" u="none" dirty="0">
                          <a:solidFill>
                            <a:srgbClr val="0070C0"/>
                          </a:solidFill>
                          <a:latin typeface="Comic Sans MS" pitchFamily="66" charset="0"/>
                        </a:rPr>
                        <a:t>What happens to materials when they are heated?</a:t>
                      </a:r>
                    </a:p>
                    <a:p>
                      <a:r>
                        <a:rPr lang="en-GB" sz="1100" b="0" u="none" dirty="0">
                          <a:solidFill>
                            <a:schemeClr val="tx1"/>
                          </a:solidFill>
                          <a:latin typeface="Comic Sans MS" pitchFamily="66" charset="0"/>
                        </a:rPr>
                        <a:t>You will need:</a:t>
                      </a:r>
                    </a:p>
                    <a:p>
                      <a:r>
                        <a:rPr lang="en-GB" sz="1100" b="0" u="none" dirty="0">
                          <a:solidFill>
                            <a:schemeClr val="tx1"/>
                          </a:solidFill>
                          <a:latin typeface="Comic Sans MS" pitchFamily="66" charset="0"/>
                        </a:rPr>
                        <a:t>A slice of bread.</a:t>
                      </a:r>
                    </a:p>
                    <a:p>
                      <a:r>
                        <a:rPr lang="en-GB" sz="1100" b="0" u="none" dirty="0">
                          <a:solidFill>
                            <a:schemeClr val="tx1"/>
                          </a:solidFill>
                          <a:latin typeface="Comic Sans MS" pitchFamily="66" charset="0"/>
                        </a:rPr>
                        <a:t>Pieces of Chocolate.</a:t>
                      </a:r>
                    </a:p>
                    <a:p>
                      <a:r>
                        <a:rPr lang="en-GB" sz="1100" b="0" u="none" dirty="0">
                          <a:solidFill>
                            <a:schemeClr val="tx1"/>
                          </a:solidFill>
                          <a:latin typeface="Comic Sans MS" pitchFamily="66" charset="0"/>
                        </a:rPr>
                        <a:t>1 Egg.</a:t>
                      </a:r>
                    </a:p>
                    <a:p>
                      <a:r>
                        <a:rPr lang="en-GB" sz="1100" b="0" u="none" dirty="0">
                          <a:solidFill>
                            <a:schemeClr val="tx1"/>
                          </a:solidFill>
                          <a:latin typeface="Comic Sans MS" pitchFamily="66" charset="0"/>
                        </a:rPr>
                        <a:t>Butter.</a:t>
                      </a:r>
                    </a:p>
                    <a:p>
                      <a:r>
                        <a:rPr lang="en-GB" sz="1100" b="0" u="none" dirty="0">
                          <a:solidFill>
                            <a:schemeClr val="tx1"/>
                          </a:solidFill>
                          <a:latin typeface="Comic Sans MS" pitchFamily="66" charset="0"/>
                        </a:rPr>
                        <a:t>Water.    Make a grid.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tc hMerge="1">
                  <a:txBody>
                    <a:bodyPr/>
                    <a:lstStyle/>
                    <a:p>
                      <a:endParaRPr lang="en-GB"/>
                    </a:p>
                  </a:txBody>
                  <a:tcPr/>
                </a:tc>
                <a:tc rowSpan="6">
                  <a:txBody>
                    <a:bodyPr/>
                    <a:lstStyle/>
                    <a:p>
                      <a:pPr algn="l"/>
                      <a:r>
                        <a:rPr lang="en-GB" sz="1200" b="0" u="none" baseline="0" dirty="0">
                          <a:solidFill>
                            <a:srgbClr val="FF3399"/>
                          </a:solidFill>
                          <a:latin typeface="Comic Sans MS" pitchFamily="66" charset="0"/>
                        </a:rPr>
                        <a:t>Most Catholics use Rosary beads to pray with during the month of May. Do you have any Rosary Beads?</a:t>
                      </a:r>
                    </a:p>
                    <a:p>
                      <a:pPr algn="l"/>
                      <a:r>
                        <a:rPr lang="en-GB" sz="1200" b="0" u="none" baseline="0" dirty="0">
                          <a:solidFill>
                            <a:schemeClr val="tx1"/>
                          </a:solidFill>
                          <a:latin typeface="Comic Sans MS" pitchFamily="66" charset="0"/>
                        </a:rPr>
                        <a:t>Look at them carefully and place them somewhere safe, you may like to dedicate a small area in your home to Mary.</a:t>
                      </a:r>
                    </a:p>
                    <a:p>
                      <a:pPr algn="l"/>
                      <a:r>
                        <a:rPr lang="en-GB" sz="1200" b="0" u="none" baseline="0" dirty="0">
                          <a:solidFill>
                            <a:srgbClr val="FF3399"/>
                          </a:solidFill>
                          <a:latin typeface="Comic Sans MS" pitchFamily="66" charset="0"/>
                        </a:rPr>
                        <a:t>Today you are going to write your own prayer to Mary. Think of all the things you know about Mary.</a:t>
                      </a:r>
                    </a:p>
                    <a:p>
                      <a:pPr algn="l"/>
                      <a:r>
                        <a:rPr lang="en-GB" sz="1200" b="0" u="none" baseline="0" dirty="0">
                          <a:solidFill>
                            <a:schemeClr val="tx1"/>
                          </a:solidFill>
                          <a:latin typeface="Comic Sans MS" pitchFamily="66" charset="0"/>
                        </a:rPr>
                        <a:t>Did you know that she appeared to three children in Fatima, in Portugal and to a girl called Bernadette in France.</a:t>
                      </a:r>
                    </a:p>
                    <a:p>
                      <a:pPr algn="l"/>
                      <a:r>
                        <a:rPr lang="en-GB" sz="1200" b="0" u="none" baseline="0" dirty="0">
                          <a:solidFill>
                            <a:schemeClr val="tx1"/>
                          </a:solidFill>
                          <a:latin typeface="Comic Sans MS" pitchFamily="66" charset="0"/>
                        </a:rPr>
                        <a:t>Find out about one of these events if you can.</a:t>
                      </a:r>
                    </a:p>
                    <a:p>
                      <a:pPr algn="l"/>
                      <a:r>
                        <a:rPr lang="en-GB" sz="1200" b="0" u="none" baseline="0" dirty="0">
                          <a:solidFill>
                            <a:srgbClr val="FF3399"/>
                          </a:solidFill>
                          <a:latin typeface="Comic Sans MS" pitchFamily="66" charset="0"/>
                        </a:rPr>
                        <a:t>In your prayer ask for something special for the world. What could that be?</a:t>
                      </a:r>
                    </a:p>
                    <a:p>
                      <a:pPr algn="l"/>
                      <a:r>
                        <a:rPr lang="en-GB" sz="1200" b="0" u="none" baseline="0" dirty="0">
                          <a:solidFill>
                            <a:schemeClr val="tx1"/>
                          </a:solidFill>
                          <a:latin typeface="Comic Sans MS" pitchFamily="66" charset="0"/>
                        </a:rPr>
                        <a:t>When you have finished writing your prayer write </a:t>
                      </a:r>
                      <a:r>
                        <a:rPr lang="en-GB" sz="1200" b="1" u="none" baseline="0" dirty="0">
                          <a:solidFill>
                            <a:srgbClr val="FF3399"/>
                          </a:solidFill>
                          <a:latin typeface="Comic Sans MS" pitchFamily="66" charset="0"/>
                        </a:rPr>
                        <a:t>Amen.</a:t>
                      </a:r>
                    </a:p>
                    <a:p>
                      <a:pPr algn="l"/>
                      <a:endParaRPr lang="en-GB" sz="1200" b="0" u="none" baseline="0" dirty="0">
                        <a:solidFill>
                          <a:schemeClr val="tx1"/>
                        </a:solidFill>
                        <a:latin typeface="Comic Sans MS" pitchFamily="66" charset="0"/>
                      </a:endParaRPr>
                    </a:p>
                    <a:p>
                      <a:pPr algn="l"/>
                      <a:r>
                        <a:rPr lang="en-GB" sz="1200" b="0" u="none" baseline="0" dirty="0">
                          <a:solidFill>
                            <a:schemeClr val="tx1"/>
                          </a:solidFill>
                          <a:latin typeface="Comic Sans MS" pitchFamily="66" charset="0"/>
                        </a:rPr>
                        <a:t>Then decorate it nicely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r>
                        <a:rPr lang="en-GB" sz="1200" b="0" u="none" dirty="0">
                          <a:solidFill>
                            <a:schemeClr val="tx1"/>
                          </a:solidFill>
                          <a:latin typeface="Comic Sans MS" pitchFamily="66" charset="0"/>
                        </a:rPr>
                        <a:t>Make an assault course in either living room of cushions and toys etc or garden. Can you walk the course …with a book or piece of fruit balanced on your head. How long can you do this for?</a:t>
                      </a:r>
                    </a:p>
                    <a:p>
                      <a:r>
                        <a:rPr lang="en-GB" sz="1200" b="0" u="none" dirty="0">
                          <a:solidFill>
                            <a:schemeClr val="tx1"/>
                          </a:solidFill>
                          <a:latin typeface="Comic Sans MS" pitchFamily="66" charset="0"/>
                        </a:rPr>
                        <a:t>Place another book on top if you are finding it easy.</a:t>
                      </a:r>
                    </a:p>
                    <a:p>
                      <a:endParaRPr lang="en-GB" sz="1200" b="0" u="none" dirty="0">
                        <a:solidFill>
                          <a:schemeClr val="tx1"/>
                        </a:solidFill>
                        <a:latin typeface="Comic Sans MS" pitchFamily="66" charset="0"/>
                      </a:endParaRPr>
                    </a:p>
                    <a:p>
                      <a:r>
                        <a:rPr lang="en-GB" sz="1200" b="0" u="none" dirty="0">
                          <a:solidFill>
                            <a:schemeClr val="tx1"/>
                          </a:solidFill>
                          <a:latin typeface="Comic Sans MS" pitchFamily="66" charset="0"/>
                        </a:rPr>
                        <a:t>Choose an activity:</a:t>
                      </a:r>
                    </a:p>
                    <a:p>
                      <a:r>
                        <a:rPr lang="en-GB" sz="1200" b="0" i="0" kern="1200" dirty="0">
                          <a:solidFill>
                            <a:schemeClr val="dk1"/>
                          </a:solidFill>
                          <a:effectLst/>
                          <a:latin typeface="+mn-lt"/>
                          <a:ea typeface="+mn-ea"/>
                          <a:cs typeface="+mn-cs"/>
                          <a:hlinkClick r:id="rId2"/>
                        </a:rPr>
                        <a:t>https://home.jasmineactive.com/login</a:t>
                      </a:r>
                      <a:r>
                        <a:rPr lang="en-GB" sz="1200" b="0" i="0" kern="1200" dirty="0">
                          <a:solidFill>
                            <a:schemeClr val="dk1"/>
                          </a:solidFill>
                          <a:effectLst/>
                          <a:latin typeface="+mn-lt"/>
                          <a:ea typeface="+mn-ea"/>
                          <a:cs typeface="+mn-cs"/>
                        </a:rPr>
                        <a:t> </a:t>
                      </a:r>
                    </a:p>
                    <a:p>
                      <a:r>
                        <a:rPr lang="en-GB" sz="1200" b="0" i="0" kern="1200" dirty="0">
                          <a:solidFill>
                            <a:schemeClr val="dk1"/>
                          </a:solidFill>
                          <a:effectLst/>
                          <a:latin typeface="+mn-lt"/>
                          <a:ea typeface="+mn-ea"/>
                          <a:cs typeface="+mn-cs"/>
                        </a:rPr>
                        <a:t>The username is: parent@stanthonys-2.com </a:t>
                      </a:r>
                    </a:p>
                    <a:p>
                      <a:r>
                        <a:rPr lang="en-GB" sz="1200" b="0" i="0" kern="1200" dirty="0">
                          <a:solidFill>
                            <a:schemeClr val="dk1"/>
                          </a:solidFill>
                          <a:effectLst/>
                          <a:latin typeface="+mn-lt"/>
                          <a:ea typeface="+mn-ea"/>
                          <a:cs typeface="+mn-cs"/>
                        </a:rPr>
                        <a:t>The password is: </a:t>
                      </a:r>
                      <a:r>
                        <a:rPr lang="en-GB" sz="1200" b="0" i="0" kern="1200" dirty="0" err="1">
                          <a:solidFill>
                            <a:schemeClr val="dk1"/>
                          </a:solidFill>
                          <a:effectLst/>
                          <a:latin typeface="+mn-lt"/>
                          <a:ea typeface="+mn-ea"/>
                          <a:cs typeface="+mn-cs"/>
                        </a:rPr>
                        <a:t>stanthonys</a:t>
                      </a:r>
                      <a:endParaRPr lang="en-GB" sz="1200" b="0" i="0" kern="1200" dirty="0">
                        <a:solidFill>
                          <a:schemeClr val="dk1"/>
                        </a:solidFill>
                        <a:effectLst/>
                        <a:latin typeface="+mn-lt"/>
                        <a:ea typeface="+mn-ea"/>
                        <a:cs typeface="+mn-cs"/>
                      </a:endParaRPr>
                    </a:p>
                    <a:p>
                      <a:endParaRPr lang="en-GB" sz="1200" b="0" u="none" dirty="0">
                        <a:solidFill>
                          <a:schemeClr val="tx1"/>
                        </a:solidFill>
                        <a:latin typeface="Comic Sans MS" pitchFamily="66" charset="0"/>
                      </a:endParaRPr>
                    </a:p>
                    <a:p>
                      <a:r>
                        <a:rPr lang="en-GB" sz="1200" b="0" u="none" dirty="0">
                          <a:solidFill>
                            <a:schemeClr val="tx1"/>
                          </a:solidFill>
                          <a:latin typeface="Comic Sans MS" pitchFamily="66" charset="0"/>
                        </a:rPr>
                        <a:t>Every Thursday people have been clapping or banging saucepans for the NHS. Take a photo of you and your family clapping at 8:00pm (That’s if you are still up)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GB" sz="1600" b="1" u="sng" baseline="0" dirty="0">
                          <a:solidFill>
                            <a:schemeClr val="tx1"/>
                          </a:solidFill>
                          <a:latin typeface="Comic Sans MS" pitchFamily="66" charset="0"/>
                        </a:rPr>
                        <a:t>Food Art</a:t>
                      </a:r>
                    </a:p>
                    <a:p>
                      <a:r>
                        <a:rPr lang="en-GB" sz="1400" b="0" u="none" baseline="0" dirty="0">
                          <a:solidFill>
                            <a:schemeClr val="tx1"/>
                          </a:solidFill>
                          <a:latin typeface="Comic Sans MS" pitchFamily="66" charset="0"/>
                        </a:rPr>
                        <a:t>Can you create a fun looking sandwich or lunch with your favourite ingredients.</a:t>
                      </a:r>
                    </a:p>
                    <a:p>
                      <a:endParaRPr lang="en-GB" sz="1400" b="0" u="none" baseline="0" dirty="0">
                        <a:solidFill>
                          <a:schemeClr val="tx1"/>
                        </a:solidFill>
                        <a:latin typeface="Comic Sans MS" pitchFamily="66" charset="0"/>
                      </a:endParaRPr>
                    </a:p>
                    <a:p>
                      <a:r>
                        <a:rPr lang="en-GB" sz="1400" b="0" u="none" baseline="0" dirty="0">
                          <a:solidFill>
                            <a:schemeClr val="tx1"/>
                          </a:solidFill>
                          <a:latin typeface="Comic Sans MS" pitchFamily="66" charset="0"/>
                        </a:rPr>
                        <a:t>Take a photograph and send it to your teacher.</a:t>
                      </a:r>
                    </a:p>
                    <a:p>
                      <a:r>
                        <a:rPr lang="en-GB" sz="1400" b="0" u="none" baseline="0" dirty="0">
                          <a:solidFill>
                            <a:schemeClr val="tx1"/>
                          </a:solidFill>
                          <a:latin typeface="Comic Sans MS" pitchFamily="66" charset="0"/>
                        </a:rPr>
                        <a:t>Surprise her!</a:t>
                      </a:r>
                    </a:p>
                    <a:p>
                      <a:endParaRPr lang="en-GB" sz="1400" b="0" u="none" baseline="0" dirty="0">
                        <a:solidFill>
                          <a:schemeClr val="tx1"/>
                        </a:solidFill>
                        <a:latin typeface="Comic Sans MS" pitchFamily="66" charset="0"/>
                      </a:endParaRPr>
                    </a:p>
                    <a:p>
                      <a:endParaRPr lang="en-GB" sz="1400" b="0" u="none" baseline="0" dirty="0">
                        <a:solidFill>
                          <a:schemeClr val="tx1"/>
                        </a:solidFill>
                        <a:latin typeface="Comic Sans MS" pitchFamily="66" charset="0"/>
                      </a:endParaRPr>
                    </a:p>
                    <a:p>
                      <a:endParaRPr lang="en-GB" sz="1400" b="0" u="none" baseline="0" dirty="0">
                        <a:solidFill>
                          <a:schemeClr val="tx1"/>
                        </a:solidFill>
                        <a:latin typeface="Comic Sans MS" pitchFamily="66" charset="0"/>
                      </a:endParaRPr>
                    </a:p>
                    <a:p>
                      <a:endParaRPr lang="en-GB" sz="1400" b="0" u="none" baseline="0" dirty="0">
                        <a:solidFill>
                          <a:schemeClr val="tx1"/>
                        </a:solidFill>
                        <a:latin typeface="Comic Sans MS" pitchFamily="66" charset="0"/>
                      </a:endParaRPr>
                    </a:p>
                    <a:p>
                      <a:endParaRPr lang="en-GB" sz="1400" b="0" u="none" baseline="0" dirty="0">
                        <a:solidFill>
                          <a:schemeClr val="tx1"/>
                        </a:solidFill>
                        <a:latin typeface="Comic Sans MS" pitchFamily="66" charset="0"/>
                      </a:endParaRPr>
                    </a:p>
                    <a:p>
                      <a:endParaRPr lang="en-GB" sz="1400" b="0" u="none" baseline="0" dirty="0">
                        <a:solidFill>
                          <a:schemeClr val="tx1"/>
                        </a:solidFill>
                        <a:latin typeface="Comic Sans MS" pitchFamily="66" charset="0"/>
                      </a:endParaRPr>
                    </a:p>
                    <a:p>
                      <a:endParaRPr lang="en-GB" sz="1400" b="0" u="none" baseline="0" dirty="0">
                        <a:solidFill>
                          <a:schemeClr val="tx1"/>
                        </a:solidFill>
                        <a:latin typeface="Comic Sans MS" pitchFamily="66" charset="0"/>
                      </a:endParaRPr>
                    </a:p>
                    <a:p>
                      <a:endParaRPr lang="en-GB" sz="1400" b="0" u="none" baseline="0" dirty="0">
                        <a:solidFill>
                          <a:schemeClr val="tx1"/>
                        </a:solidFill>
                        <a:latin typeface="Comic Sans MS" pitchFamily="66" charset="0"/>
                      </a:endParaRPr>
                    </a:p>
                    <a:p>
                      <a:endParaRPr lang="en-GB" sz="1400" b="0" u="none" baseline="0" dirty="0">
                        <a:solidFill>
                          <a:schemeClr val="tx1"/>
                        </a:solidFill>
                        <a:latin typeface="Comic Sans MS" pitchFamily="66" charset="0"/>
                      </a:endParaRPr>
                    </a:p>
                    <a:p>
                      <a:endParaRPr lang="en-GB" sz="1400" b="0" u="none" baseline="0" dirty="0">
                        <a:solidFill>
                          <a:schemeClr val="tx1"/>
                        </a:solidFill>
                        <a:latin typeface="Comic Sans MS" pitchFamily="66" charset="0"/>
                      </a:endParaRPr>
                    </a:p>
                    <a:p>
                      <a:endParaRPr lang="en-GB" sz="1400" b="0" u="none" baseline="0" dirty="0">
                        <a:solidFill>
                          <a:schemeClr val="tx1"/>
                        </a:solidFill>
                        <a:latin typeface="Comic Sans MS" pitchFamily="66" charset="0"/>
                      </a:endParaRPr>
                    </a:p>
                    <a:p>
                      <a:endParaRPr lang="en-GB" sz="1400" b="0" u="none" baseline="0" dirty="0">
                        <a:solidFill>
                          <a:schemeClr val="tx1"/>
                        </a:solidFill>
                        <a:latin typeface="Comic Sans MS" pitchFamily="66" charset="0"/>
                      </a:endParaRPr>
                    </a:p>
                    <a:p>
                      <a:endParaRPr lang="en-GB" sz="1400" b="0" u="none" baseline="0" dirty="0">
                        <a:solidFill>
                          <a:schemeClr val="tx1"/>
                        </a:solidFill>
                        <a:latin typeface="Comic Sans MS" pitchFamily="66" charset="0"/>
                      </a:endParaRPr>
                    </a:p>
                    <a:p>
                      <a:endParaRPr lang="en-GB" sz="1400" b="0" u="none" baseline="0" dirty="0">
                        <a:solidFill>
                          <a:schemeClr val="tx1"/>
                        </a:solidFill>
                        <a:latin typeface="Comic Sans MS" pitchFamily="66" charset="0"/>
                      </a:endParaRPr>
                    </a:p>
                    <a:p>
                      <a:endParaRPr lang="en-GB" sz="1400" b="0" u="none" baseline="0" dirty="0">
                        <a:solidFill>
                          <a:schemeClr val="tx1"/>
                        </a:solidFill>
                        <a:latin typeface="Comic Sans MS" pitchFamily="66" charset="0"/>
                      </a:endParaRPr>
                    </a:p>
                    <a:p>
                      <a:endParaRPr lang="en-GB" sz="1400" b="0" u="none" baseline="0" dirty="0">
                        <a:solidFill>
                          <a:schemeClr val="tx1"/>
                        </a:solidFill>
                        <a:latin typeface="Comic Sans MS" pitchFamily="66" charset="0"/>
                      </a:endParaRPr>
                    </a:p>
                    <a:p>
                      <a:r>
                        <a:rPr lang="en-GB" sz="1400" b="0" u="none" baseline="0" dirty="0">
                          <a:solidFill>
                            <a:schemeClr val="tx1"/>
                          </a:solidFill>
                          <a:latin typeface="Comic Sans MS" pitchFamily="66" charset="0"/>
                        </a:rPr>
                        <a:t>Don’t forget to </a:t>
                      </a:r>
                      <a:r>
                        <a:rPr lang="en-GB" sz="1400" b="0" u="none" baseline="0">
                          <a:solidFill>
                            <a:schemeClr val="tx1"/>
                          </a:solidFill>
                          <a:latin typeface="Comic Sans MS" pitchFamily="66" charset="0"/>
                        </a:rPr>
                        <a:t>eat it all up!</a:t>
                      </a:r>
                      <a:r>
                        <a:rPr lang="en-GB" sz="1400" b="0" u="none" baseline="0" dirty="0">
                          <a:solidFill>
                            <a:schemeClr val="tx1"/>
                          </a:solidFill>
                          <a:latin typeface="Comic Sans MS" pitchFamily="66" charset="0"/>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207903">
                <a:tc vMerge="1">
                  <a:txBody>
                    <a:bodyPr/>
                    <a:lstStyle/>
                    <a:p>
                      <a:endParaRPr lang="en-GB"/>
                    </a:p>
                  </a:txBody>
                  <a:tcPr/>
                </a:tc>
                <a:tc>
                  <a:txBody>
                    <a:bodyPr/>
                    <a:lstStyle/>
                    <a:p>
                      <a:r>
                        <a:rPr lang="en-GB" sz="1200" b="0" u="none" dirty="0">
                          <a:solidFill>
                            <a:schemeClr val="tx1"/>
                          </a:solidFill>
                          <a:latin typeface="Comic Sans MS" pitchFamily="66"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u="none" dirty="0">
                          <a:solidFill>
                            <a:schemeClr val="tx1"/>
                          </a:solidFill>
                          <a:latin typeface="Comic Sans MS" pitchFamily="66"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u="none" dirty="0">
                          <a:solidFill>
                            <a:schemeClr val="tx1"/>
                          </a:solidFill>
                          <a:latin typeface="Comic Sans MS" pitchFamily="66"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u="none" dirty="0">
                          <a:solidFill>
                            <a:schemeClr val="tx1"/>
                          </a:solidFill>
                          <a:latin typeface="Comic Sans MS" pitchFamily="66" charset="0"/>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xmlns="" val="3507162486"/>
                  </a:ext>
                </a:extLst>
              </a:tr>
              <a:tr h="271040">
                <a:tc vMerge="1">
                  <a:txBody>
                    <a:bodyPr/>
                    <a:lstStyle/>
                    <a:p>
                      <a:endParaRPr lang="en-GB"/>
                    </a:p>
                  </a:txBody>
                  <a:tcPr/>
                </a:tc>
                <a:tc>
                  <a:txBody>
                    <a:bodyPr/>
                    <a:lstStyle/>
                    <a:p>
                      <a:endParaRPr lang="en-GB" sz="12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sz="12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sz="12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sz="12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xmlns="" val="231222575"/>
                  </a:ext>
                </a:extLst>
              </a:tr>
              <a:tr h="279748">
                <a:tc vMerge="1">
                  <a:txBody>
                    <a:bodyPr/>
                    <a:lstStyle/>
                    <a:p>
                      <a:endParaRPr lang="en-GB"/>
                    </a:p>
                  </a:txBody>
                  <a:tcPr/>
                </a:tc>
                <a:tc>
                  <a:txBody>
                    <a:bodyPr/>
                    <a:lstStyle/>
                    <a:p>
                      <a:endParaRPr lang="en-GB" sz="12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sz="12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sz="12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sz="12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xmlns="" val="2767876031"/>
                  </a:ext>
                </a:extLst>
              </a:tr>
              <a:tr h="0">
                <a:tc vMerge="1">
                  <a:txBody>
                    <a:bodyPr/>
                    <a:lstStyle/>
                    <a:p>
                      <a:endParaRPr lang="en-GB"/>
                    </a:p>
                  </a:txBody>
                  <a:tcPr/>
                </a:tc>
                <a:tc>
                  <a:txBody>
                    <a:bodyPr/>
                    <a:lstStyle/>
                    <a:p>
                      <a:endParaRPr lang="en-GB" sz="12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sz="12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sz="12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sz="12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xmlns="" val="911232377"/>
                  </a:ext>
                </a:extLst>
              </a:tr>
              <a:tr h="2350381">
                <a:tc vMerge="1">
                  <a:txBody>
                    <a:bodyPr/>
                    <a:lstStyle/>
                    <a:p>
                      <a:endParaRPr lang="en-GB"/>
                    </a:p>
                  </a:txBody>
                  <a:tcPr/>
                </a:tc>
                <a:tc gridSpan="4">
                  <a:txBody>
                    <a:bodyPr/>
                    <a:lstStyle/>
                    <a:p>
                      <a:r>
                        <a:rPr lang="en-GB" sz="1200" b="0" u="none" dirty="0">
                          <a:solidFill>
                            <a:schemeClr val="tx1"/>
                          </a:solidFill>
                          <a:latin typeface="Comic Sans MS" pitchFamily="66" charset="0"/>
                        </a:rPr>
                        <a:t>Column 1 write the foods</a:t>
                      </a:r>
                    </a:p>
                    <a:p>
                      <a:r>
                        <a:rPr lang="en-GB" sz="1200" b="0" u="none" dirty="0">
                          <a:solidFill>
                            <a:schemeClr val="tx1"/>
                          </a:solidFill>
                          <a:latin typeface="Comic Sans MS" pitchFamily="66" charset="0"/>
                        </a:rPr>
                        <a:t>2 describe what they look and feel like.</a:t>
                      </a:r>
                    </a:p>
                    <a:p>
                      <a:r>
                        <a:rPr lang="en-GB" sz="1200" b="0" u="none" dirty="0">
                          <a:solidFill>
                            <a:schemeClr val="tx1"/>
                          </a:solidFill>
                          <a:latin typeface="Comic Sans MS" pitchFamily="66" charset="0"/>
                        </a:rPr>
                        <a:t>3. </a:t>
                      </a:r>
                      <a:r>
                        <a:rPr lang="en-GB" sz="1200" b="1" u="none" dirty="0">
                          <a:solidFill>
                            <a:srgbClr val="FF0000"/>
                          </a:solidFill>
                          <a:latin typeface="Comic Sans MS" pitchFamily="66" charset="0"/>
                        </a:rPr>
                        <a:t>ADULT</a:t>
                      </a:r>
                      <a:r>
                        <a:rPr lang="en-GB" sz="1200" b="0" u="none" dirty="0">
                          <a:solidFill>
                            <a:schemeClr val="tx1"/>
                          </a:solidFill>
                          <a:latin typeface="Comic Sans MS" pitchFamily="66" charset="0"/>
                        </a:rPr>
                        <a:t> Heat the food, you describe what changed.</a:t>
                      </a:r>
                    </a:p>
                    <a:p>
                      <a:r>
                        <a:rPr lang="en-GB" sz="1200" b="0" u="none" dirty="0">
                          <a:solidFill>
                            <a:schemeClr val="tx1"/>
                          </a:solidFill>
                          <a:latin typeface="Comic Sans MS" pitchFamily="66" charset="0"/>
                        </a:rPr>
                        <a:t>4. When it cooled did it return to its original state? </a:t>
                      </a:r>
                    </a:p>
                    <a:p>
                      <a:r>
                        <a:rPr lang="en-GB" sz="1200" b="0" u="none" dirty="0">
                          <a:solidFill>
                            <a:schemeClr val="tx1"/>
                          </a:solidFill>
                          <a:latin typeface="Comic Sans MS" pitchFamily="66" charset="0"/>
                        </a:rPr>
                        <a:t>What happened to the water? Look at a kettle when it boils water. What comes out of the spout?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tc h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xmlns="" val="3402195743"/>
                  </a:ext>
                </a:extLst>
              </a:tr>
            </a:tbl>
          </a:graphicData>
        </a:graphic>
      </p:graphicFrame>
      <p:pic>
        <p:nvPicPr>
          <p:cNvPr id="2056"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72224" y="-12282488"/>
            <a:ext cx="752301" cy="10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a:extLst>
              <a:ext uri="{FF2B5EF4-FFF2-40B4-BE49-F238E27FC236}">
                <a16:creationId xmlns:a16="http://schemas.microsoft.com/office/drawing/2014/main" xmlns="" id="{B858008B-B7A1-4642-A62C-F130A8E12638}"/>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xmlns="" r:id="rId5"/>
              </a:ext>
            </a:extLst>
          </a:blip>
          <a:stretch>
            <a:fillRect/>
          </a:stretch>
        </p:blipFill>
        <p:spPr>
          <a:xfrm>
            <a:off x="8144450" y="2601734"/>
            <a:ext cx="855810" cy="1141080"/>
          </a:xfrm>
          <a:prstGeom prst="rect">
            <a:avLst/>
          </a:prstGeom>
        </p:spPr>
      </p:pic>
      <p:pic>
        <p:nvPicPr>
          <p:cNvPr id="7" name="Picture 6">
            <a:extLst>
              <a:ext uri="{FF2B5EF4-FFF2-40B4-BE49-F238E27FC236}">
                <a16:creationId xmlns:a16="http://schemas.microsoft.com/office/drawing/2014/main" xmlns="" id="{8DEC64C4-A426-4BD9-B860-53BC786AAC89}"/>
              </a:ext>
            </a:extLst>
          </p:cNvPr>
          <p:cNvPicPr>
            <a:picLocks noChangeAspect="1"/>
          </p:cNvPicPr>
          <p:nvPr/>
        </p:nvPicPr>
        <p:blipFill>
          <a:blip r:embed="rId6" cstate="print">
            <a:extLst>
              <a:ext uri="{28A0092B-C50C-407E-A947-70E740481C1C}">
                <a14:useLocalDpi xmlns:a14="http://schemas.microsoft.com/office/drawing/2010/main" val="0"/>
              </a:ext>
              <a:ext uri="{837473B0-CC2E-450A-ABE3-18F120FF3D39}">
                <a1611:picAttrSrcUrl xmlns:a1611="http://schemas.microsoft.com/office/drawing/2016/11/main" xmlns="" r:id="rId7"/>
              </a:ext>
            </a:extLst>
          </a:blip>
          <a:stretch>
            <a:fillRect/>
          </a:stretch>
        </p:blipFill>
        <p:spPr>
          <a:xfrm>
            <a:off x="7092830" y="2780928"/>
            <a:ext cx="961633" cy="1008112"/>
          </a:xfrm>
          <a:prstGeom prst="rect">
            <a:avLst/>
          </a:prstGeom>
        </p:spPr>
      </p:pic>
      <p:pic>
        <p:nvPicPr>
          <p:cNvPr id="10" name="Picture 9">
            <a:extLst>
              <a:ext uri="{FF2B5EF4-FFF2-40B4-BE49-F238E27FC236}">
                <a16:creationId xmlns:a16="http://schemas.microsoft.com/office/drawing/2014/main" xmlns="" id="{AA80B883-C40B-49CB-BDD3-AAFA28C96793}"/>
              </a:ext>
            </a:extLst>
          </p:cNvPr>
          <p:cNvPicPr>
            <a:picLocks noChangeAspect="1"/>
          </p:cNvPicPr>
          <p:nvPr/>
        </p:nvPicPr>
        <p:blipFill>
          <a:blip r:embed="rId8" cstate="print">
            <a:extLst>
              <a:ext uri="{28A0092B-C50C-407E-A947-70E740481C1C}">
                <a14:useLocalDpi xmlns:a14="http://schemas.microsoft.com/office/drawing/2010/main" val="0"/>
              </a:ext>
              <a:ext uri="{837473B0-CC2E-450A-ABE3-18F120FF3D39}">
                <a1611:picAttrSrcUrl xmlns:a1611="http://schemas.microsoft.com/office/drawing/2016/11/main" xmlns="" r:id="rId9"/>
              </a:ext>
            </a:extLst>
          </a:blip>
          <a:stretch>
            <a:fillRect/>
          </a:stretch>
        </p:blipFill>
        <p:spPr>
          <a:xfrm>
            <a:off x="7286706" y="3894836"/>
            <a:ext cx="1535514" cy="930905"/>
          </a:xfrm>
          <a:prstGeom prst="rect">
            <a:avLst/>
          </a:prstGeom>
        </p:spPr>
      </p:pic>
      <p:pic>
        <p:nvPicPr>
          <p:cNvPr id="13" name="Picture 12">
            <a:extLst>
              <a:ext uri="{FF2B5EF4-FFF2-40B4-BE49-F238E27FC236}">
                <a16:creationId xmlns:a16="http://schemas.microsoft.com/office/drawing/2014/main" xmlns="" id="{093531B2-1097-4BE1-A4C2-4221DA2030D3}"/>
              </a:ext>
            </a:extLst>
          </p:cNvPr>
          <p:cNvPicPr>
            <a:picLocks noChangeAspect="1"/>
          </p:cNvPicPr>
          <p:nvPr/>
        </p:nvPicPr>
        <p:blipFill>
          <a:blip r:embed="rId10">
            <a:extLst>
              <a:ext uri="{28A0092B-C50C-407E-A947-70E740481C1C}">
                <a14:useLocalDpi xmlns:a14="http://schemas.microsoft.com/office/drawing/2010/main" val="0"/>
              </a:ext>
              <a:ext uri="{837473B0-CC2E-450A-ABE3-18F120FF3D39}">
                <a1611:picAttrSrcUrl xmlns:a1611="http://schemas.microsoft.com/office/drawing/2016/11/main" xmlns="" r:id="rId11"/>
              </a:ext>
            </a:extLst>
          </a:blip>
          <a:stretch>
            <a:fillRect/>
          </a:stretch>
        </p:blipFill>
        <p:spPr>
          <a:xfrm>
            <a:off x="7150812" y="5076179"/>
            <a:ext cx="1905000" cy="814388"/>
          </a:xfrm>
          <a:prstGeom prst="rect">
            <a:avLst/>
          </a:prstGeom>
        </p:spPr>
      </p:pic>
      <p:pic>
        <p:nvPicPr>
          <p:cNvPr id="16" name="Picture 15">
            <a:extLst>
              <a:ext uri="{FF2B5EF4-FFF2-40B4-BE49-F238E27FC236}">
                <a16:creationId xmlns:a16="http://schemas.microsoft.com/office/drawing/2014/main" xmlns="" id="{BCBAABF1-2668-4E23-94DD-96FD19D5CE6A}"/>
              </a:ext>
            </a:extLst>
          </p:cNvPr>
          <p:cNvPicPr>
            <a:picLocks noChangeAspect="1"/>
          </p:cNvPicPr>
          <p:nvPr/>
        </p:nvPicPr>
        <p:blipFill>
          <a:blip r:embed="rId12" cstate="print">
            <a:extLst>
              <a:ext uri="{28A0092B-C50C-407E-A947-70E740481C1C}">
                <a14:useLocalDpi xmlns:a14="http://schemas.microsoft.com/office/drawing/2010/main" val="0"/>
              </a:ext>
              <a:ext uri="{837473B0-CC2E-450A-ABE3-18F120FF3D39}">
                <a1611:picAttrSrcUrl xmlns:a1611="http://schemas.microsoft.com/office/drawing/2016/11/main" xmlns="" r:id="rId13"/>
              </a:ext>
            </a:extLst>
          </a:blip>
          <a:stretch>
            <a:fillRect/>
          </a:stretch>
        </p:blipFill>
        <p:spPr>
          <a:xfrm>
            <a:off x="6084168" y="6021288"/>
            <a:ext cx="648072" cy="648072"/>
          </a:xfrm>
          <a:prstGeom prst="rect">
            <a:avLst/>
          </a:prstGeom>
        </p:spPr>
      </p:pic>
      <p:pic>
        <p:nvPicPr>
          <p:cNvPr id="19" name="Picture 18">
            <a:extLst>
              <a:ext uri="{FF2B5EF4-FFF2-40B4-BE49-F238E27FC236}">
                <a16:creationId xmlns:a16="http://schemas.microsoft.com/office/drawing/2014/main" xmlns="" id="{CD84119C-A57B-44D0-9C45-248BED2A86F5}"/>
              </a:ext>
            </a:extLst>
          </p:cNvPr>
          <p:cNvPicPr>
            <a:picLocks noChangeAspect="1"/>
          </p:cNvPicPr>
          <p:nvPr/>
        </p:nvPicPr>
        <p:blipFill>
          <a:blip r:embed="rId14" cstate="print">
            <a:extLst>
              <a:ext uri="{28A0092B-C50C-407E-A947-70E740481C1C}">
                <a14:useLocalDpi xmlns:a14="http://schemas.microsoft.com/office/drawing/2010/main" val="0"/>
              </a:ext>
              <a:ext uri="{837473B0-CC2E-450A-ABE3-18F120FF3D39}">
                <a1611:picAttrSrcUrl xmlns:a1611="http://schemas.microsoft.com/office/drawing/2016/11/main" xmlns="" r:id="rId15"/>
              </a:ext>
            </a:extLst>
          </a:blip>
          <a:stretch>
            <a:fillRect/>
          </a:stretch>
        </p:blipFill>
        <p:spPr>
          <a:xfrm>
            <a:off x="130314" y="4681359"/>
            <a:ext cx="1152718" cy="1541546"/>
          </a:xfrm>
          <a:prstGeom prst="rect">
            <a:avLst/>
          </a:prstGeom>
        </p:spPr>
      </p:pic>
    </p:spTree>
    <p:extLst>
      <p:ext uri="{BB962C8B-B14F-4D97-AF65-F5344CB8AC3E}">
        <p14:creationId xmlns:p14="http://schemas.microsoft.com/office/powerpoint/2010/main" val="9907647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3606</TotalTime>
  <Words>1620</Words>
  <Application>Microsoft Office PowerPoint</Application>
  <PresentationFormat>On-screen Show (4:3)</PresentationFormat>
  <Paragraphs>235</Paragraphs>
  <Slides>4</Slides>
  <Notes>1</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Nikki Tew</dc:creator>
  <cp:lastModifiedBy>Lucy Hoadley</cp:lastModifiedBy>
  <cp:revision>129</cp:revision>
  <cp:lastPrinted>2020-04-24T09:49:25Z</cp:lastPrinted>
  <dcterms:created xsi:type="dcterms:W3CDTF">2020-04-16T19:20:48Z</dcterms:created>
  <dcterms:modified xsi:type="dcterms:W3CDTF">2020-05-17T19:34:28Z</dcterms:modified>
</cp:coreProperties>
</file>