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63" r:id="rId3"/>
    <p:sldId id="261" r:id="rId4"/>
    <p:sldId id="259" r:id="rId5"/>
    <p:sldId id="257" r:id="rId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z and Terry Soton" initials="LaT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242"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88C063EA-6E4C-4EF6-8A34-44CAFCDD3C95}" type="datetimeFigureOut">
              <a:rPr lang="en-GB" smtClean="0"/>
              <a:t>07/06/2020</a:t>
            </a:fld>
            <a:endParaRPr lang="en-GB"/>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916988"/>
            <a:ext cx="3078163" cy="4699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lIns="91440" tIns="45720" rIns="91440" bIns="45720" rtlCol="0" anchor="b"/>
          <a:lstStyle>
            <a:lvl1pPr algn="r">
              <a:defRPr sz="1200"/>
            </a:lvl1pPr>
          </a:lstStyle>
          <a:p>
            <a:fld id="{882D7789-5C4C-4E36-980D-A8242A85C944}" type="slidenum">
              <a:rPr lang="en-GB" smtClean="0"/>
              <a:t>‹#›</a:t>
            </a:fld>
            <a:endParaRPr lang="en-GB"/>
          </a:p>
        </p:txBody>
      </p:sp>
    </p:spTree>
    <p:extLst>
      <p:ext uri="{BB962C8B-B14F-4D97-AF65-F5344CB8AC3E}">
        <p14:creationId xmlns:p14="http://schemas.microsoft.com/office/powerpoint/2010/main" val="1817058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2D7789-5C4C-4E36-980D-A8242A85C944}" type="slidenum">
              <a:rPr lang="en-GB" smtClean="0"/>
              <a:t>4</a:t>
            </a:fld>
            <a:endParaRPr lang="en-GB"/>
          </a:p>
        </p:txBody>
      </p:sp>
    </p:spTree>
    <p:extLst>
      <p:ext uri="{BB962C8B-B14F-4D97-AF65-F5344CB8AC3E}">
        <p14:creationId xmlns:p14="http://schemas.microsoft.com/office/powerpoint/2010/main" val="36120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C391DA1-CB93-4563-8802-0DCD0529BEB5}" type="datetimeFigureOut">
              <a:rPr lang="en-GB" smtClean="0"/>
              <a:t>07/06/2020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9655B8-27F7-4415-81B2-C6844396C512}" type="slidenum">
              <a:rPr lang="en-GB" smtClean="0"/>
              <a:t>‹#›</a:t>
            </a:fld>
            <a:endParaRPr lang="en-GB"/>
          </a:p>
        </p:txBody>
      </p:sp>
    </p:spTree>
    <p:extLst>
      <p:ext uri="{BB962C8B-B14F-4D97-AF65-F5344CB8AC3E}">
        <p14:creationId xmlns:p14="http://schemas.microsoft.com/office/powerpoint/2010/main" val="212007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C391DA1-CB93-4563-8802-0DCD0529BEB5}" type="datetimeFigureOut">
              <a:rPr lang="en-GB" smtClean="0"/>
              <a:t>07/06/2020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9655B8-27F7-4415-81B2-C6844396C512}" type="slidenum">
              <a:rPr lang="en-GB" smtClean="0"/>
              <a:t>‹#›</a:t>
            </a:fld>
            <a:endParaRPr lang="en-GB"/>
          </a:p>
        </p:txBody>
      </p:sp>
    </p:spTree>
    <p:extLst>
      <p:ext uri="{BB962C8B-B14F-4D97-AF65-F5344CB8AC3E}">
        <p14:creationId xmlns:p14="http://schemas.microsoft.com/office/powerpoint/2010/main" val="601688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C391DA1-CB93-4563-8802-0DCD0529BEB5}" type="datetimeFigureOut">
              <a:rPr lang="en-GB" smtClean="0"/>
              <a:t>07/06/2020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9655B8-27F7-4415-81B2-C6844396C512}" type="slidenum">
              <a:rPr lang="en-GB" smtClean="0"/>
              <a:t>‹#›</a:t>
            </a:fld>
            <a:endParaRPr lang="en-GB"/>
          </a:p>
        </p:txBody>
      </p:sp>
    </p:spTree>
    <p:extLst>
      <p:ext uri="{BB962C8B-B14F-4D97-AF65-F5344CB8AC3E}">
        <p14:creationId xmlns:p14="http://schemas.microsoft.com/office/powerpoint/2010/main" val="1136194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C391DA1-CB93-4563-8802-0DCD0529BEB5}" type="datetimeFigureOut">
              <a:rPr lang="en-GB" smtClean="0"/>
              <a:t>07/06/2020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9655B8-27F7-4415-81B2-C6844396C512}" type="slidenum">
              <a:rPr lang="en-GB" smtClean="0"/>
              <a:t>‹#›</a:t>
            </a:fld>
            <a:endParaRPr lang="en-GB"/>
          </a:p>
        </p:txBody>
      </p:sp>
    </p:spTree>
    <p:extLst>
      <p:ext uri="{BB962C8B-B14F-4D97-AF65-F5344CB8AC3E}">
        <p14:creationId xmlns:p14="http://schemas.microsoft.com/office/powerpoint/2010/main" val="836807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391DA1-CB93-4563-8802-0DCD0529BEB5}" type="datetimeFigureOut">
              <a:rPr lang="en-GB" smtClean="0"/>
              <a:t>07/06/2020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9655B8-27F7-4415-81B2-C6844396C512}" type="slidenum">
              <a:rPr lang="en-GB" smtClean="0"/>
              <a:t>‹#›</a:t>
            </a:fld>
            <a:endParaRPr lang="en-GB"/>
          </a:p>
        </p:txBody>
      </p:sp>
    </p:spTree>
    <p:extLst>
      <p:ext uri="{BB962C8B-B14F-4D97-AF65-F5344CB8AC3E}">
        <p14:creationId xmlns:p14="http://schemas.microsoft.com/office/powerpoint/2010/main" val="2634332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C391DA1-CB93-4563-8802-0DCD0529BEB5}" type="datetimeFigureOut">
              <a:rPr lang="en-GB" smtClean="0"/>
              <a:t>07/06/2020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9655B8-27F7-4415-81B2-C6844396C512}" type="slidenum">
              <a:rPr lang="en-GB" smtClean="0"/>
              <a:t>‹#›</a:t>
            </a:fld>
            <a:endParaRPr lang="en-GB"/>
          </a:p>
        </p:txBody>
      </p:sp>
    </p:spTree>
    <p:extLst>
      <p:ext uri="{BB962C8B-B14F-4D97-AF65-F5344CB8AC3E}">
        <p14:creationId xmlns:p14="http://schemas.microsoft.com/office/powerpoint/2010/main" val="3952470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C391DA1-CB93-4563-8802-0DCD0529BEB5}" type="datetimeFigureOut">
              <a:rPr lang="en-GB" smtClean="0"/>
              <a:t>07/06/2020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39655B8-27F7-4415-81B2-C6844396C512}" type="slidenum">
              <a:rPr lang="en-GB" smtClean="0"/>
              <a:t>‹#›</a:t>
            </a:fld>
            <a:endParaRPr lang="en-GB"/>
          </a:p>
        </p:txBody>
      </p:sp>
    </p:spTree>
    <p:extLst>
      <p:ext uri="{BB962C8B-B14F-4D97-AF65-F5344CB8AC3E}">
        <p14:creationId xmlns:p14="http://schemas.microsoft.com/office/powerpoint/2010/main" val="2063523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C391DA1-CB93-4563-8802-0DCD0529BEB5}" type="datetimeFigureOut">
              <a:rPr lang="en-GB" smtClean="0"/>
              <a:t>07/06/2020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39655B8-27F7-4415-81B2-C6844396C512}" type="slidenum">
              <a:rPr lang="en-GB" smtClean="0"/>
              <a:t>‹#›</a:t>
            </a:fld>
            <a:endParaRPr lang="en-GB"/>
          </a:p>
        </p:txBody>
      </p:sp>
    </p:spTree>
    <p:extLst>
      <p:ext uri="{BB962C8B-B14F-4D97-AF65-F5344CB8AC3E}">
        <p14:creationId xmlns:p14="http://schemas.microsoft.com/office/powerpoint/2010/main" val="2825130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391DA1-CB93-4563-8802-0DCD0529BEB5}" type="datetimeFigureOut">
              <a:rPr lang="en-GB" smtClean="0"/>
              <a:t>07/06/2020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39655B8-27F7-4415-81B2-C6844396C512}" type="slidenum">
              <a:rPr lang="en-GB" smtClean="0"/>
              <a:t>‹#›</a:t>
            </a:fld>
            <a:endParaRPr lang="en-GB"/>
          </a:p>
        </p:txBody>
      </p:sp>
    </p:spTree>
    <p:extLst>
      <p:ext uri="{BB962C8B-B14F-4D97-AF65-F5344CB8AC3E}">
        <p14:creationId xmlns:p14="http://schemas.microsoft.com/office/powerpoint/2010/main" val="2164239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391DA1-CB93-4563-8802-0DCD0529BEB5}" type="datetimeFigureOut">
              <a:rPr lang="en-GB" smtClean="0"/>
              <a:t>07/06/2020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9655B8-27F7-4415-81B2-C6844396C512}" type="slidenum">
              <a:rPr lang="en-GB" smtClean="0"/>
              <a:t>‹#›</a:t>
            </a:fld>
            <a:endParaRPr lang="en-GB"/>
          </a:p>
        </p:txBody>
      </p:sp>
    </p:spTree>
    <p:extLst>
      <p:ext uri="{BB962C8B-B14F-4D97-AF65-F5344CB8AC3E}">
        <p14:creationId xmlns:p14="http://schemas.microsoft.com/office/powerpoint/2010/main" val="3870018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391DA1-CB93-4563-8802-0DCD0529BEB5}" type="datetimeFigureOut">
              <a:rPr lang="en-GB" smtClean="0"/>
              <a:t>07/06/2020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9655B8-27F7-4415-81B2-C6844396C512}" type="slidenum">
              <a:rPr lang="en-GB" smtClean="0"/>
              <a:t>‹#›</a:t>
            </a:fld>
            <a:endParaRPr lang="en-GB"/>
          </a:p>
        </p:txBody>
      </p:sp>
    </p:spTree>
    <p:extLst>
      <p:ext uri="{BB962C8B-B14F-4D97-AF65-F5344CB8AC3E}">
        <p14:creationId xmlns:p14="http://schemas.microsoft.com/office/powerpoint/2010/main" val="915069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391DA1-CB93-4563-8802-0DCD0529BEB5}" type="datetimeFigureOut">
              <a:rPr lang="en-GB" smtClean="0"/>
              <a:t>07/06/2020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655B8-27F7-4415-81B2-C6844396C512}" type="slidenum">
              <a:rPr lang="en-GB" smtClean="0"/>
              <a:t>‹#›</a:t>
            </a:fld>
            <a:endParaRPr lang="en-GB"/>
          </a:p>
        </p:txBody>
      </p:sp>
    </p:spTree>
    <p:extLst>
      <p:ext uri="{BB962C8B-B14F-4D97-AF65-F5344CB8AC3E}">
        <p14:creationId xmlns:p14="http://schemas.microsoft.com/office/powerpoint/2010/main" val="3086985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Woolley@StAnthonys.slough.sch.uk" TargetMode="External"/><Relationship Id="rId2" Type="http://schemas.openxmlformats.org/officeDocument/2006/relationships/hyperlink" Target="mailto:ntew@stanthonys.slough.sch.uk" TargetMode="External"/><Relationship Id="rId1" Type="http://schemas.openxmlformats.org/officeDocument/2006/relationships/slideLayout" Target="../slideLayouts/slideLayout1.xml"/><Relationship Id="rId4" Type="http://schemas.openxmlformats.org/officeDocument/2006/relationships/hyperlink" Target="mailto:esoton@stanthonys.slough.sch.u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jdorganizer.blogspot.com/2008/05/in-honor-of-my-mom-organizing-in-blue.html" TargetMode="External"/><Relationship Id="rId3" Type="http://schemas.openxmlformats.org/officeDocument/2006/relationships/hyperlink" Target="http://commons.wikimedia.org/wiki/File:Bike_with_large_basket_panniers.jpg" TargetMode="External"/><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xhere.com/en/photo/934023"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hyperlink" Target="http://thesecretrealtruth.blogspot.com/2015/05/blog-post_104.html" TargetMode="External"/><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hyperlink" Target="http://shroomery.org/forums/showflat.php/number/20567692" TargetMode="External"/><Relationship Id="rId4" Type="http://schemas.openxmlformats.org/officeDocument/2006/relationships/hyperlink" Target="https://pixabay.com/de/spinne-cartoon-insekt-green-lila-3498050/" TargetMode="Externa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8.jpeg"/><Relationship Id="rId18" Type="http://schemas.openxmlformats.org/officeDocument/2006/relationships/hyperlink" Target="https://en.wikipedia.org/wiki/Potting_soil" TargetMode="External"/><Relationship Id="rId3" Type="http://schemas.openxmlformats.org/officeDocument/2006/relationships/hyperlink" Target="https://www.youtube.com/watch?v=5T-VEZJhueU" TargetMode="External"/><Relationship Id="rId7" Type="http://schemas.openxmlformats.org/officeDocument/2006/relationships/image" Target="../media/image14.png"/><Relationship Id="rId12" Type="http://schemas.openxmlformats.org/officeDocument/2006/relationships/hyperlink" Target="https://www.flickr.com/photos/deepblue66/24722268363" TargetMode="External"/><Relationship Id="rId17" Type="http://schemas.openxmlformats.org/officeDocument/2006/relationships/image" Target="../media/image20.jpeg"/><Relationship Id="rId2" Type="http://schemas.openxmlformats.org/officeDocument/2006/relationships/hyperlink" Target="https://home.jasmineactive.com/login" TargetMode="External"/><Relationship Id="rId16" Type="http://schemas.openxmlformats.org/officeDocument/2006/relationships/hyperlink" Target="https://en.wikipedia.org/wiki/Sunflower_seed" TargetMode="Externa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7.jpeg"/><Relationship Id="rId5" Type="http://schemas.openxmlformats.org/officeDocument/2006/relationships/image" Target="../media/image12.png"/><Relationship Id="rId15" Type="http://schemas.openxmlformats.org/officeDocument/2006/relationships/image" Target="../media/image19.jpeg"/><Relationship Id="rId10" Type="http://schemas.openxmlformats.org/officeDocument/2006/relationships/hyperlink" Target="http://www.flickr.com/photos/spindexr/5484912165/" TargetMode="External"/><Relationship Id="rId4" Type="http://schemas.openxmlformats.org/officeDocument/2006/relationships/image" Target="../media/image11.png"/><Relationship Id="rId9" Type="http://schemas.openxmlformats.org/officeDocument/2006/relationships/image" Target="../media/image16.jpeg"/><Relationship Id="rId14" Type="http://schemas.openxmlformats.org/officeDocument/2006/relationships/hyperlink" Target="https://fr.wiktionary.org/wiki/frai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0766" y="260648"/>
            <a:ext cx="8928992" cy="4893647"/>
          </a:xfrm>
          <a:prstGeom prst="rect">
            <a:avLst/>
          </a:prstGeom>
          <a:noFill/>
        </p:spPr>
        <p:txBody>
          <a:bodyPr wrap="square" rtlCol="0">
            <a:spAutoFit/>
          </a:bodyPr>
          <a:lstStyle/>
          <a:p>
            <a:pPr algn="ctr"/>
            <a:r>
              <a:rPr lang="en-GB" sz="2000" b="1" u="sng" dirty="0">
                <a:latin typeface="Comic Sans MS" pitchFamily="66" charset="0"/>
              </a:rPr>
              <a:t>Year 2 Week beginning Monday 8</a:t>
            </a:r>
            <a:r>
              <a:rPr lang="en-GB" sz="2000" b="1" u="sng" baseline="30000" dirty="0">
                <a:latin typeface="Comic Sans MS" pitchFamily="66" charset="0"/>
              </a:rPr>
              <a:t>th</a:t>
            </a:r>
            <a:r>
              <a:rPr lang="en-GB" sz="2000" b="1" u="sng" dirty="0">
                <a:latin typeface="Comic Sans MS" pitchFamily="66" charset="0"/>
              </a:rPr>
              <a:t> June 2020</a:t>
            </a:r>
          </a:p>
          <a:p>
            <a:pPr algn="ctr"/>
            <a:endParaRPr lang="en-GB" sz="2000" b="1" u="sng" dirty="0">
              <a:latin typeface="Comic Sans MS" pitchFamily="66" charset="0"/>
            </a:endParaRPr>
          </a:p>
          <a:p>
            <a:r>
              <a:rPr lang="en-GB" sz="1600" dirty="0">
                <a:latin typeface="Comic Sans MS" pitchFamily="66" charset="0"/>
              </a:rPr>
              <a:t>Dear Parents, </a:t>
            </a:r>
          </a:p>
          <a:p>
            <a:r>
              <a:rPr lang="en-GB" sz="1600" dirty="0">
                <a:latin typeface="Comic Sans MS" pitchFamily="66" charset="0"/>
              </a:rPr>
              <a:t>Please find attached a timetable of activities that your child can complete this week. All activities are hopefully able to be completed without resources needed from school. Purple-mash and Ed-shed are still being updated regularly with activities that can also be completed. The hope is that everyone is able to access some form of activity whether computer based or by completing these activities. If you have any problems please contact the school and help will given. </a:t>
            </a:r>
          </a:p>
          <a:p>
            <a:endParaRPr lang="en-GB" sz="1600" dirty="0">
              <a:latin typeface="Comic Sans MS" pitchFamily="66" charset="0"/>
            </a:endParaRPr>
          </a:p>
          <a:p>
            <a:r>
              <a:rPr lang="en-GB" sz="1600" dirty="0">
                <a:latin typeface="Comic Sans MS" pitchFamily="66" charset="0"/>
              </a:rPr>
              <a:t>A great way to start the day is with a prayer, quiet time asking God to keep them safe and help them with their learning. It could either be a chance for quiet, to say the Our Father, Hail Mary or the School Morning Prayer. See prayer sheet on the next page.</a:t>
            </a:r>
          </a:p>
          <a:p>
            <a:endParaRPr lang="en-GB" sz="1600" dirty="0">
              <a:latin typeface="Comic Sans MS" pitchFamily="66" charset="0"/>
            </a:endParaRPr>
          </a:p>
          <a:p>
            <a:r>
              <a:rPr lang="en-GB" sz="1600" dirty="0">
                <a:latin typeface="Comic Sans MS" pitchFamily="66" charset="0"/>
              </a:rPr>
              <a:t>This could then be followed by Joe Wicks, the Body Coach at 9:00am to get them active.</a:t>
            </a:r>
          </a:p>
          <a:p>
            <a:endParaRPr lang="en-GB" sz="1600" dirty="0">
              <a:latin typeface="Comic Sans MS" pitchFamily="66" charset="0"/>
            </a:endParaRPr>
          </a:p>
          <a:p>
            <a:r>
              <a:rPr lang="en-GB" sz="1600" dirty="0">
                <a:solidFill>
                  <a:srgbClr val="C00000"/>
                </a:solidFill>
                <a:latin typeface="Comic Sans MS" pitchFamily="66" charset="0"/>
              </a:rPr>
              <a:t>Please read all the plans on Monday to prepare any resources you may need for the week. For example this week you will need seeds, soil and a pot. A piece of fruit. Look at the activities for Friday St Anthony’s feast day, Picnic food. </a:t>
            </a:r>
          </a:p>
        </p:txBody>
      </p:sp>
      <p:sp>
        <p:nvSpPr>
          <p:cNvPr id="6" name="TextBox 4">
            <a:extLst>
              <a:ext uri="{FF2B5EF4-FFF2-40B4-BE49-F238E27FC236}">
                <a16:creationId xmlns:a16="http://schemas.microsoft.com/office/drawing/2014/main" xmlns="" id="{3F750147-05CB-450A-8506-435979F312E3}"/>
              </a:ext>
            </a:extLst>
          </p:cNvPr>
          <p:cNvSpPr txBox="1"/>
          <p:nvPr/>
        </p:nvSpPr>
        <p:spPr>
          <a:xfrm>
            <a:off x="251520" y="5373216"/>
            <a:ext cx="9001081"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cs typeface="Calibri"/>
              </a:rPr>
              <a:t>Our school email addresses </a:t>
            </a:r>
            <a:r>
              <a:rPr lang="en-US" sz="2000" dirty="0">
                <a:cs typeface="Calibri"/>
                <a:hlinkClick r:id="rId2"/>
              </a:rPr>
              <a:t>ntew@stanthonys.slough.sch.uk</a:t>
            </a:r>
            <a:r>
              <a:rPr lang="en-US" sz="2000" dirty="0">
                <a:cs typeface="Calibri"/>
              </a:rPr>
              <a:t>   </a:t>
            </a:r>
            <a:r>
              <a:rPr lang="en-US" sz="2000" dirty="0">
                <a:cs typeface="Calibri"/>
                <a:hlinkClick r:id="rId3"/>
              </a:rPr>
              <a:t>KWoolley@StAnthonys.slough.sch.uk</a:t>
            </a:r>
            <a:r>
              <a:rPr lang="en-US" sz="2000" dirty="0">
                <a:cs typeface="Calibri"/>
              </a:rPr>
              <a:t>     </a:t>
            </a:r>
            <a:r>
              <a:rPr lang="en-US" sz="2000" dirty="0">
                <a:cs typeface="Calibri"/>
                <a:hlinkClick r:id="rId4"/>
              </a:rPr>
              <a:t>esoton@stanthonys.slough.sch.uk</a:t>
            </a:r>
            <a:r>
              <a:rPr lang="en-US" sz="2000" dirty="0">
                <a:cs typeface="Calibri"/>
              </a:rPr>
              <a:t>           </a:t>
            </a:r>
          </a:p>
        </p:txBody>
      </p:sp>
    </p:spTree>
    <p:extLst>
      <p:ext uri="{BB962C8B-B14F-4D97-AF65-F5344CB8AC3E}">
        <p14:creationId xmlns:p14="http://schemas.microsoft.com/office/powerpoint/2010/main" val="3829592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0BCFDFA-8B0E-4243-8D7E-A9B187F95E19}"/>
              </a:ext>
            </a:extLst>
          </p:cNvPr>
          <p:cNvPicPr>
            <a:picLocks noChangeAspect="1"/>
          </p:cNvPicPr>
          <p:nvPr/>
        </p:nvPicPr>
        <p:blipFill>
          <a:blip r:embed="rId2"/>
          <a:stretch>
            <a:fillRect/>
          </a:stretch>
        </p:blipFill>
        <p:spPr>
          <a:xfrm>
            <a:off x="104545" y="705748"/>
            <a:ext cx="8934910" cy="5803171"/>
          </a:xfrm>
          <a:prstGeom prst="rect">
            <a:avLst/>
          </a:prstGeom>
        </p:spPr>
      </p:pic>
      <p:sp>
        <p:nvSpPr>
          <p:cNvPr id="3" name="TextBox 2">
            <a:extLst>
              <a:ext uri="{FF2B5EF4-FFF2-40B4-BE49-F238E27FC236}">
                <a16:creationId xmlns:a16="http://schemas.microsoft.com/office/drawing/2014/main" xmlns="" id="{194F88B3-60DC-4B3C-A2A4-1B325DFCD11E}"/>
              </a:ext>
            </a:extLst>
          </p:cNvPr>
          <p:cNvSpPr txBox="1"/>
          <p:nvPr/>
        </p:nvSpPr>
        <p:spPr>
          <a:xfrm>
            <a:off x="539552" y="160778"/>
            <a:ext cx="7992888" cy="461665"/>
          </a:xfrm>
          <a:prstGeom prst="rect">
            <a:avLst/>
          </a:prstGeom>
          <a:noFill/>
        </p:spPr>
        <p:txBody>
          <a:bodyPr wrap="square" rtlCol="0">
            <a:spAutoFit/>
          </a:bodyPr>
          <a:lstStyle/>
          <a:p>
            <a:pPr algn="ctr"/>
            <a:r>
              <a:rPr lang="en-GB" sz="2400" dirty="0"/>
              <a:t>Did you know, It is St Anthony’s Day this Saturday 13</a:t>
            </a:r>
            <a:r>
              <a:rPr lang="en-GB" sz="2400" baseline="30000" dirty="0"/>
              <a:t>th</a:t>
            </a:r>
            <a:r>
              <a:rPr lang="en-GB" sz="2400" dirty="0"/>
              <a:t> June.</a:t>
            </a:r>
          </a:p>
        </p:txBody>
      </p:sp>
    </p:spTree>
    <p:extLst>
      <p:ext uri="{BB962C8B-B14F-4D97-AF65-F5344CB8AC3E}">
        <p14:creationId xmlns:p14="http://schemas.microsoft.com/office/powerpoint/2010/main" val="366576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614EB364-87AE-4CE7-B5F6-22C5806D2C4A}"/>
              </a:ext>
            </a:extLst>
          </p:cNvPr>
          <p:cNvGraphicFramePr>
            <a:graphicFrameLocks noGrp="1"/>
          </p:cNvGraphicFramePr>
          <p:nvPr>
            <p:extLst>
              <p:ext uri="{D42A27DB-BD31-4B8C-83A1-F6EECF244321}">
                <p14:modId xmlns:p14="http://schemas.microsoft.com/office/powerpoint/2010/main" val="1732631423"/>
              </p:ext>
            </p:extLst>
          </p:nvPr>
        </p:nvGraphicFramePr>
        <p:xfrm>
          <a:off x="0" y="39066"/>
          <a:ext cx="9099670" cy="7151590"/>
        </p:xfrm>
        <a:graphic>
          <a:graphicData uri="http://schemas.openxmlformats.org/drawingml/2006/table">
            <a:tbl>
              <a:tblPr firstRow="1" bandRow="1">
                <a:tableStyleId>{5C22544A-7EE6-4342-B048-85BDC9FD1C3A}</a:tableStyleId>
              </a:tblPr>
              <a:tblGrid>
                <a:gridCol w="2567282">
                  <a:extLst>
                    <a:ext uri="{9D8B030D-6E8A-4147-A177-3AD203B41FA5}">
                      <a16:colId xmlns:a16="http://schemas.microsoft.com/office/drawing/2014/main" xmlns="" val="3023920081"/>
                    </a:ext>
                  </a:extLst>
                </a:gridCol>
                <a:gridCol w="2453065">
                  <a:extLst>
                    <a:ext uri="{9D8B030D-6E8A-4147-A177-3AD203B41FA5}">
                      <a16:colId xmlns:a16="http://schemas.microsoft.com/office/drawing/2014/main" xmlns="" val="2049741696"/>
                    </a:ext>
                  </a:extLst>
                </a:gridCol>
                <a:gridCol w="2155724">
                  <a:extLst>
                    <a:ext uri="{9D8B030D-6E8A-4147-A177-3AD203B41FA5}">
                      <a16:colId xmlns:a16="http://schemas.microsoft.com/office/drawing/2014/main" xmlns="" val="2341105716"/>
                    </a:ext>
                  </a:extLst>
                </a:gridCol>
                <a:gridCol w="1108502">
                  <a:extLst>
                    <a:ext uri="{9D8B030D-6E8A-4147-A177-3AD203B41FA5}">
                      <a16:colId xmlns:a16="http://schemas.microsoft.com/office/drawing/2014/main" xmlns="" val="2160184923"/>
                    </a:ext>
                  </a:extLst>
                </a:gridCol>
                <a:gridCol w="815097">
                  <a:extLst>
                    <a:ext uri="{9D8B030D-6E8A-4147-A177-3AD203B41FA5}">
                      <a16:colId xmlns:a16="http://schemas.microsoft.com/office/drawing/2014/main" xmlns="" val="1182949833"/>
                    </a:ext>
                  </a:extLst>
                </a:gridCol>
              </a:tblGrid>
              <a:tr h="293590">
                <a:tc>
                  <a:txBody>
                    <a:bodyPr/>
                    <a:lstStyle/>
                    <a:p>
                      <a:pPr algn="ctr"/>
                      <a:r>
                        <a:rPr lang="en-GB" sz="1200" dirty="0">
                          <a:solidFill>
                            <a:schemeClr val="tx1"/>
                          </a:solidFill>
                          <a:latin typeface="Comic Sans MS" pitchFamily="66" charset="0"/>
                        </a:rPr>
                        <a:t>Literacy Monday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a:solidFill>
                            <a:schemeClr val="tx1"/>
                          </a:solidFill>
                          <a:latin typeface="Comic Sans MS" pitchFamily="66" charset="0"/>
                        </a:rPr>
                        <a:t>Tuesday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a:solidFill>
                            <a:schemeClr val="tx1"/>
                          </a:solidFill>
                          <a:latin typeface="Comic Sans MS" pitchFamily="66" charset="0"/>
                        </a:rPr>
                        <a:t>Wednesday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a:solidFill>
                            <a:schemeClr val="tx1"/>
                          </a:solidFill>
                          <a:latin typeface="Comic Sans MS" pitchFamily="66" charset="0"/>
                        </a:rPr>
                        <a:t>Thursday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a:solidFill>
                            <a:schemeClr val="tx1"/>
                          </a:solidFill>
                          <a:latin typeface="Comic Sans MS" pitchFamily="66" charset="0"/>
                        </a:rPr>
                        <a:t>Friday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59930591"/>
                  </a:ext>
                </a:extLst>
              </a:tr>
              <a:tr h="6274496">
                <a:tc>
                  <a:txBody>
                    <a:bodyPr/>
                    <a:lstStyle/>
                    <a:p>
                      <a:r>
                        <a:rPr lang="en-GB" sz="1600" b="0" u="none" dirty="0">
                          <a:solidFill>
                            <a:schemeClr val="tx1"/>
                          </a:solidFill>
                          <a:latin typeface="Comic Sans MS" pitchFamily="66" charset="0"/>
                        </a:rPr>
                        <a:t>Your surprise</a:t>
                      </a:r>
                    </a:p>
                    <a:p>
                      <a:r>
                        <a:rPr lang="en-GB" sz="1200" b="0" u="none" dirty="0">
                          <a:solidFill>
                            <a:schemeClr val="tx1"/>
                          </a:solidFill>
                          <a:latin typeface="Comic Sans MS" pitchFamily="66" charset="0"/>
                        </a:rPr>
                        <a:t>You are going to visit someone very special in your life, a best friend or favourite family member.</a:t>
                      </a:r>
                    </a:p>
                    <a:p>
                      <a:r>
                        <a:rPr lang="en-GB" sz="1200" b="0" u="none" dirty="0">
                          <a:solidFill>
                            <a:schemeClr val="tx1"/>
                          </a:solidFill>
                          <a:latin typeface="Comic Sans MS" pitchFamily="66" charset="0"/>
                        </a:rPr>
                        <a:t>Think about fruit and vegetables, and animals that are native to the UK and choose 7 of each then link each animal to a fruit or vegetable. Example:</a:t>
                      </a:r>
                    </a:p>
                    <a:p>
                      <a:r>
                        <a:rPr lang="en-GB" sz="1200" b="1" u="sng" dirty="0">
                          <a:solidFill>
                            <a:srgbClr val="00B050"/>
                          </a:solidFill>
                          <a:latin typeface="Comic Sans MS" pitchFamily="66" charset="0"/>
                        </a:rPr>
                        <a:t>Fruit or Vegetables:             </a:t>
                      </a:r>
                      <a:r>
                        <a:rPr lang="en-GB" sz="1200" b="0" u="none" dirty="0">
                          <a:solidFill>
                            <a:srgbClr val="00B050"/>
                          </a:solidFill>
                          <a:latin typeface="Comic Sans MS" pitchFamily="66" charset="0"/>
                        </a:rPr>
                        <a:t>blackberry, blueberry, grape, nut, redcurrant, strawberry, red pepper, radish, cucumber, tomato, lettuce, beetroot, runner bean, carrot.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solidFill>
                            <a:srgbClr val="002060"/>
                          </a:solidFill>
                          <a:latin typeface="Comic Sans MS" pitchFamily="66" charset="0"/>
                        </a:rPr>
                        <a:t>Animals</a:t>
                      </a:r>
                      <a:r>
                        <a:rPr lang="en-GB" sz="1200" b="0" u="none" dirty="0">
                          <a:solidFill>
                            <a:srgbClr val="002060"/>
                          </a:solidFill>
                          <a:latin typeface="Comic Sans MS" pitchFamily="66" charset="0"/>
                        </a:rPr>
                        <a:t>: Fox, rabbit, deer, red kite, magpie, horse, cow, goat, badger, robin sheep, mouse, squirrel, dog, hedgehog, cat.</a:t>
                      </a:r>
                    </a:p>
                    <a:p>
                      <a:r>
                        <a:rPr lang="en-GB" sz="1200" b="0" u="none" dirty="0">
                          <a:solidFill>
                            <a:schemeClr val="tx1"/>
                          </a:solidFill>
                          <a:latin typeface="Comic Sans MS" pitchFamily="66" charset="0"/>
                        </a:rPr>
                        <a:t>Can you think of others?</a:t>
                      </a:r>
                    </a:p>
                    <a:p>
                      <a:endParaRPr lang="en-GB" sz="1200" b="0" u="none" dirty="0">
                        <a:solidFill>
                          <a:schemeClr val="tx1"/>
                        </a:solidFill>
                        <a:latin typeface="Comic Sans MS" pitchFamily="66" charset="0"/>
                      </a:endParaRPr>
                    </a:p>
                    <a:p>
                      <a:r>
                        <a:rPr lang="en-GB" sz="1200" b="0" u="none" dirty="0">
                          <a:solidFill>
                            <a:schemeClr val="tx1"/>
                          </a:solidFill>
                          <a:latin typeface="Comic Sans MS" pitchFamily="66" charset="0"/>
                        </a:rPr>
                        <a:t>Towards the end of the journey an animal will knock into a tree, or be in a tree to drop fruit into your carrier. Some ideas:</a:t>
                      </a:r>
                    </a:p>
                    <a:p>
                      <a:r>
                        <a:rPr lang="en-GB" sz="1200" b="0" u="none" dirty="0">
                          <a:solidFill>
                            <a:schemeClr val="tx1"/>
                          </a:solidFill>
                          <a:latin typeface="Comic Sans MS" pitchFamily="66" charset="0"/>
                        </a:rPr>
                        <a:t>Knock into a tree: cow, horse, goat, sheep. </a:t>
                      </a:r>
                    </a:p>
                    <a:p>
                      <a:r>
                        <a:rPr lang="en-GB" sz="1200" b="0" u="none" dirty="0">
                          <a:solidFill>
                            <a:schemeClr val="tx1"/>
                          </a:solidFill>
                          <a:latin typeface="Comic Sans MS" pitchFamily="66" charset="0"/>
                        </a:rPr>
                        <a:t>In the tree; squirrels, starlings, woodpeckers.</a:t>
                      </a:r>
                    </a:p>
                    <a:p>
                      <a:r>
                        <a:rPr lang="en-GB" sz="1200" b="0" u="none" dirty="0">
                          <a:solidFill>
                            <a:schemeClr val="tx1"/>
                          </a:solidFill>
                          <a:latin typeface="Comic Sans MS" pitchFamily="66" charset="0"/>
                        </a:rPr>
                        <a:t>Fruit trees; cherry, apple, pear, plum.</a:t>
                      </a:r>
                    </a:p>
                    <a:p>
                      <a:r>
                        <a:rPr lang="en-GB" sz="1200" b="0" u="none" dirty="0">
                          <a:solidFill>
                            <a:schemeClr val="tx1"/>
                          </a:solidFill>
                          <a:latin typeface="Comic Sans MS" pitchFamily="66" charset="0"/>
                        </a:rPr>
                        <a:t>Can you think of others?</a:t>
                      </a:r>
                    </a:p>
                    <a:p>
                      <a:endParaRPr lang="en-GB" sz="1200" b="0" u="none" dirty="0">
                        <a:solidFill>
                          <a:schemeClr val="tx1"/>
                        </a:solidFill>
                        <a:latin typeface="Comic Sans MS" pitchFamily="66" charset="0"/>
                      </a:endParaRPr>
                    </a:p>
                    <a:p>
                      <a:r>
                        <a:rPr lang="en-GB" sz="1200" b="0" u="none" dirty="0">
                          <a:solidFill>
                            <a:schemeClr val="tx1"/>
                          </a:solidFill>
                          <a:latin typeface="Comic Sans MS" pitchFamily="66" charset="0"/>
                        </a:rPr>
                        <a:t>Make your lists using adjectives.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i="0" u="none" strike="noStrike" dirty="0">
                          <a:solidFill>
                            <a:schemeClr val="tx1"/>
                          </a:solidFill>
                          <a:effectLst/>
                          <a:latin typeface="Comic Sans MS" pitchFamily="66" charset="0"/>
                        </a:rPr>
                        <a:t>Now you are going to </a:t>
                      </a:r>
                      <a:r>
                        <a:rPr lang="en-GB" sz="1400" b="1" i="0" u="sng" strike="noStrike" dirty="0">
                          <a:solidFill>
                            <a:srgbClr val="FF0000"/>
                          </a:solidFill>
                          <a:effectLst/>
                          <a:latin typeface="Comic Sans MS" pitchFamily="66" charset="0"/>
                        </a:rPr>
                        <a:t>plan</a:t>
                      </a:r>
                      <a:r>
                        <a:rPr lang="en-GB" sz="1200" b="0" i="0" u="none" strike="noStrike" dirty="0">
                          <a:solidFill>
                            <a:schemeClr val="tx1"/>
                          </a:solidFill>
                          <a:effectLst/>
                          <a:latin typeface="Comic Sans MS" pitchFamily="66" charset="0"/>
                        </a:rPr>
                        <a:t> your story. </a:t>
                      </a:r>
                    </a:p>
                    <a:p>
                      <a:r>
                        <a:rPr lang="en-GB" sz="1200" b="0" u="none" dirty="0">
                          <a:solidFill>
                            <a:schemeClr val="tx1"/>
                          </a:solidFill>
                          <a:latin typeface="Comic Sans MS" pitchFamily="66" charset="0"/>
                        </a:rPr>
                        <a:t>You will decide what carrier to put them in but make sure it is open. A back pack left open on your back.</a:t>
                      </a:r>
                    </a:p>
                    <a:p>
                      <a:r>
                        <a:rPr lang="en-GB" sz="1200" b="0" u="none" dirty="0">
                          <a:solidFill>
                            <a:schemeClr val="tx1"/>
                          </a:solidFill>
                          <a:latin typeface="Comic Sans MS" pitchFamily="66" charset="0"/>
                        </a:rPr>
                        <a:t>Box on a bicycle at the back.</a:t>
                      </a:r>
                    </a:p>
                    <a:p>
                      <a:endParaRPr lang="en-GB" sz="1200" b="0" i="0" u="none" strike="noStrike" dirty="0">
                        <a:solidFill>
                          <a:schemeClr val="tx1"/>
                        </a:solidFill>
                        <a:effectLst/>
                        <a:latin typeface="Comic Sans MS" pitchFamily="66" charset="0"/>
                      </a:endParaRPr>
                    </a:p>
                    <a:p>
                      <a:endParaRPr lang="en-GB" sz="1200" b="0" i="0" u="none" strike="noStrike" dirty="0">
                        <a:solidFill>
                          <a:schemeClr val="tx1"/>
                        </a:solidFill>
                        <a:effectLst/>
                        <a:latin typeface="Comic Sans MS" pitchFamily="66" charset="0"/>
                      </a:endParaRPr>
                    </a:p>
                    <a:p>
                      <a:endParaRPr lang="en-GB" sz="1200" b="0" i="0" u="none" strike="noStrike" dirty="0">
                        <a:solidFill>
                          <a:schemeClr val="tx1"/>
                        </a:solidFill>
                        <a:effectLst/>
                        <a:latin typeface="Comic Sans MS" pitchFamily="66" charset="0"/>
                      </a:endParaRPr>
                    </a:p>
                    <a:p>
                      <a:endParaRPr lang="en-GB" sz="1200" b="0" i="0" u="none" strike="noStrike" dirty="0">
                        <a:solidFill>
                          <a:schemeClr val="tx1"/>
                        </a:solidFill>
                        <a:effectLst/>
                        <a:latin typeface="Comic Sans MS" pitchFamily="66" charset="0"/>
                      </a:endParaRPr>
                    </a:p>
                    <a:p>
                      <a:endParaRPr lang="en-GB" sz="1200" b="0" i="0" u="none" strike="noStrike" dirty="0">
                        <a:solidFill>
                          <a:schemeClr val="tx1"/>
                        </a:solidFill>
                        <a:effectLst/>
                        <a:latin typeface="Comic Sans MS" pitchFamily="66" charset="0"/>
                      </a:endParaRPr>
                    </a:p>
                    <a:p>
                      <a:r>
                        <a:rPr lang="en-GB" sz="1200" b="0" i="0" u="none" strike="noStrike" dirty="0">
                          <a:solidFill>
                            <a:schemeClr val="tx1"/>
                          </a:solidFill>
                          <a:effectLst/>
                          <a:latin typeface="Comic Sans MS" pitchFamily="66" charset="0"/>
                        </a:rPr>
                        <a:t>You’ve placed all 7 things into your carrier.</a:t>
                      </a:r>
                    </a:p>
                    <a:p>
                      <a:r>
                        <a:rPr lang="en-GB" sz="1200" b="0" i="0" u="none" strike="noStrike" dirty="0">
                          <a:solidFill>
                            <a:srgbClr val="FF0000"/>
                          </a:solidFill>
                          <a:effectLst/>
                          <a:latin typeface="Comic Sans MS" pitchFamily="66" charset="0"/>
                        </a:rPr>
                        <a:t>Who are you taking them to?</a:t>
                      </a:r>
                    </a:p>
                    <a:p>
                      <a:r>
                        <a:rPr lang="en-GB" sz="1200" b="0" i="0" u="none" strike="noStrike" dirty="0">
                          <a:solidFill>
                            <a:schemeClr val="tx1"/>
                          </a:solidFill>
                          <a:effectLst/>
                          <a:latin typeface="Comic Sans MS" pitchFamily="66" charset="0"/>
                        </a:rPr>
                        <a:t>Where are you going to? Remember you’re walking through woodland. </a:t>
                      </a:r>
                    </a:p>
                    <a:p>
                      <a:r>
                        <a:rPr lang="en-GB" sz="1200" b="0" i="0" u="none" strike="noStrike" dirty="0">
                          <a:solidFill>
                            <a:srgbClr val="0070C0"/>
                          </a:solidFill>
                          <a:effectLst/>
                          <a:latin typeface="Comic Sans MS" pitchFamily="66" charset="0"/>
                        </a:rPr>
                        <a:t>How are you travelling?</a:t>
                      </a:r>
                    </a:p>
                    <a:p>
                      <a:r>
                        <a:rPr lang="en-GB" sz="1200" b="0" i="0" u="none" strike="noStrike" dirty="0">
                          <a:solidFill>
                            <a:srgbClr val="0070C0"/>
                          </a:solidFill>
                          <a:effectLst/>
                          <a:latin typeface="Comic Sans MS" pitchFamily="66" charset="0"/>
                        </a:rPr>
                        <a:t> walking- running-scootering- cycling?</a:t>
                      </a:r>
                      <a:endParaRPr lang="en-GB" sz="1200" b="0" i="0" u="none" strike="noStrike" dirty="0">
                        <a:solidFill>
                          <a:schemeClr val="tx1"/>
                        </a:solidFill>
                        <a:effectLst/>
                        <a:latin typeface="Comic Sans MS" pitchFamily="66" charset="0"/>
                      </a:endParaRPr>
                    </a:p>
                    <a:p>
                      <a:r>
                        <a:rPr lang="en-GB" sz="1200" b="0" i="0" u="none" strike="noStrike" dirty="0">
                          <a:solidFill>
                            <a:srgbClr val="FF0000"/>
                          </a:solidFill>
                          <a:effectLst/>
                          <a:latin typeface="Comic Sans MS" pitchFamily="66" charset="0"/>
                        </a:rPr>
                        <a:t>Then what happens towards the end of your journey?</a:t>
                      </a:r>
                    </a:p>
                    <a:p>
                      <a:endParaRPr lang="en-GB" sz="1200" b="0" i="0" u="none" strike="noStrike" dirty="0">
                        <a:solidFill>
                          <a:srgbClr val="FF0000"/>
                        </a:solidFill>
                        <a:effectLst/>
                        <a:latin typeface="Comic Sans MS" pitchFamily="66" charset="0"/>
                      </a:endParaRPr>
                    </a:p>
                    <a:p>
                      <a:r>
                        <a:rPr lang="en-GB" sz="1200" b="0" i="0" u="none" strike="noStrike" dirty="0">
                          <a:solidFill>
                            <a:srgbClr val="00B050"/>
                          </a:solidFill>
                          <a:effectLst/>
                          <a:latin typeface="Comic Sans MS" pitchFamily="66" charset="0"/>
                        </a:rPr>
                        <a:t>What animal knocks or drops what fruit from a tree as you pass? </a:t>
                      </a:r>
                    </a:p>
                    <a:p>
                      <a:r>
                        <a:rPr lang="en-GB" sz="1200" b="0" i="0" u="none" strike="noStrike" dirty="0">
                          <a:solidFill>
                            <a:schemeClr val="tx1"/>
                          </a:solidFill>
                          <a:effectLst/>
                          <a:latin typeface="Comic Sans MS" pitchFamily="66" charset="0"/>
                        </a:rPr>
                        <a:t>Your carrier is full of your favourite persons most favourite fruit? </a:t>
                      </a:r>
                    </a:p>
                    <a:p>
                      <a:r>
                        <a:rPr lang="en-GB" sz="1200" b="0" i="0" u="none" strike="noStrike" dirty="0">
                          <a:solidFill>
                            <a:schemeClr val="tx1"/>
                          </a:solidFill>
                          <a:effectLst/>
                          <a:latin typeface="Comic Sans MS" pitchFamily="66" charset="0"/>
                        </a:rPr>
                        <a:t>(Not originally placed in the basket.)</a:t>
                      </a:r>
                    </a:p>
                    <a:p>
                      <a:r>
                        <a:rPr lang="en-GB" sz="1200" b="0" i="0" u="none" strike="noStrike" dirty="0">
                          <a:solidFill>
                            <a:schemeClr val="tx2">
                              <a:lumMod val="75000"/>
                            </a:schemeClr>
                          </a:solidFill>
                          <a:effectLst/>
                          <a:latin typeface="Comic Sans MS" pitchFamily="66" charset="0"/>
                        </a:rPr>
                        <a:t>When you meet your favourite person who will be surprised the most?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50" b="0" u="none" dirty="0">
                          <a:solidFill>
                            <a:schemeClr val="tx1"/>
                          </a:solidFill>
                          <a:latin typeface="Comic Sans MS" pitchFamily="66" charset="0"/>
                        </a:rPr>
                        <a:t>Today you are going to begin to write the introduction to your story adding extra detail. You should use </a:t>
                      </a:r>
                      <a:r>
                        <a:rPr lang="en-GB" sz="1050" b="0" i="0" u="none" strike="noStrike" dirty="0">
                          <a:solidFill>
                            <a:srgbClr val="00B050"/>
                          </a:solidFill>
                          <a:effectLst/>
                          <a:latin typeface="Comic Sans MS" pitchFamily="66" charset="0"/>
                        </a:rPr>
                        <a:t>adverbs, </a:t>
                      </a:r>
                      <a:r>
                        <a:rPr lang="en-GB" sz="1050" b="0" i="0" u="none" strike="noStrike" dirty="0">
                          <a:solidFill>
                            <a:srgbClr val="7030A0"/>
                          </a:solidFill>
                          <a:effectLst/>
                          <a:latin typeface="Comic Sans MS" pitchFamily="66" charset="0"/>
                        </a:rPr>
                        <a:t>adjectives, </a:t>
                      </a:r>
                      <a:r>
                        <a:rPr lang="en-GB" sz="1050" b="0" i="0" u="none" strike="noStrike" dirty="0">
                          <a:solidFill>
                            <a:srgbClr val="FF0000"/>
                          </a:solidFill>
                          <a:effectLst/>
                          <a:latin typeface="Comic Sans MS" pitchFamily="66" charset="0"/>
                        </a:rPr>
                        <a:t>conjunctions, </a:t>
                      </a:r>
                      <a:r>
                        <a:rPr lang="en-GB" sz="1050" b="0" i="0" u="none" strike="noStrike" dirty="0">
                          <a:solidFill>
                            <a:schemeClr val="tx1"/>
                          </a:solidFill>
                          <a:effectLst/>
                          <a:latin typeface="Comic Sans MS" pitchFamily="66" charset="0"/>
                        </a:rPr>
                        <a:t>and</a:t>
                      </a:r>
                      <a:r>
                        <a:rPr lang="en-GB" sz="1050" b="0" i="0" u="none" strike="noStrike" dirty="0">
                          <a:solidFill>
                            <a:srgbClr val="FF0000"/>
                          </a:solidFill>
                          <a:effectLst/>
                          <a:latin typeface="Comic Sans MS" pitchFamily="66" charset="0"/>
                        </a:rPr>
                        <a:t> </a:t>
                      </a:r>
                      <a:r>
                        <a:rPr lang="en-GB" sz="1050" b="0" i="0" u="none" strike="noStrike" dirty="0">
                          <a:solidFill>
                            <a:schemeClr val="tx2">
                              <a:lumMod val="60000"/>
                              <a:lumOff val="40000"/>
                            </a:schemeClr>
                          </a:solidFill>
                          <a:effectLst/>
                          <a:latin typeface="Comic Sans MS" pitchFamily="66" charset="0"/>
                        </a:rPr>
                        <a:t>similes. </a:t>
                      </a:r>
                    </a:p>
                    <a:p>
                      <a:r>
                        <a:rPr lang="en-GB" sz="1050" b="0" i="0" u="none" strike="noStrike" dirty="0">
                          <a:solidFill>
                            <a:schemeClr val="tx1"/>
                          </a:solidFill>
                          <a:effectLst/>
                          <a:latin typeface="Comic Sans MS" pitchFamily="66" charset="0"/>
                        </a:rPr>
                        <a:t>Here is an example:</a:t>
                      </a:r>
                      <a:r>
                        <a:rPr lang="en-GB" sz="800" b="0" i="0" u="none" strike="noStrike" dirty="0">
                          <a:solidFill>
                            <a:srgbClr val="00B050"/>
                          </a:solidFill>
                          <a:effectLst/>
                          <a:latin typeface="Comic Sans MS" pitchFamily="66" charset="0"/>
                        </a:rPr>
                        <a:t>.</a:t>
                      </a:r>
                    </a:p>
                    <a:p>
                      <a:endParaRPr lang="en-GB" sz="800" b="0" i="0" u="none" strike="noStrike" dirty="0">
                        <a:solidFill>
                          <a:srgbClr val="00B050"/>
                        </a:solidFill>
                        <a:effectLst/>
                        <a:latin typeface="Comic Sans MS" pitchFamily="66" charset="0"/>
                      </a:endParaRPr>
                    </a:p>
                    <a:p>
                      <a:r>
                        <a:rPr lang="en-GB" sz="1000" b="0" i="0" u="none" strike="noStrike" dirty="0">
                          <a:solidFill>
                            <a:schemeClr val="tx1"/>
                          </a:solidFill>
                          <a:effectLst/>
                          <a:latin typeface="Comic Sans MS" pitchFamily="66" charset="0"/>
                        </a:rPr>
                        <a:t>You decide on the setting of your journey. It could be trough Burnham Beeches, Black Park or Langley Park. Can you think of another? </a:t>
                      </a:r>
                    </a:p>
                    <a:p>
                      <a:endParaRPr lang="en-GB" sz="800" b="0" i="0" u="none" strike="noStrike" dirty="0">
                        <a:solidFill>
                          <a:srgbClr val="00B050"/>
                        </a:solidFill>
                        <a:effectLst/>
                        <a:latin typeface="Comic Sans MS" pitchFamily="66" charset="0"/>
                      </a:endParaRPr>
                    </a:p>
                    <a:p>
                      <a:r>
                        <a:rPr lang="en-US" sz="1200" b="0" i="0" u="none" strike="noStrike" kern="1200" dirty="0">
                          <a:solidFill>
                            <a:schemeClr val="dk1"/>
                          </a:solidFill>
                          <a:effectLst/>
                          <a:latin typeface="Comic Sans MS" panose="030F0702030302020204" pitchFamily="66" charset="0"/>
                          <a:ea typeface="+mn-ea"/>
                          <a:cs typeface="+mn-cs"/>
                        </a:rPr>
                        <a:t>It was a </a:t>
                      </a:r>
                      <a:r>
                        <a:rPr lang="en-US" sz="1200" b="0" i="0" u="none" strike="noStrike" kern="1200" dirty="0">
                          <a:solidFill>
                            <a:srgbClr val="00B050"/>
                          </a:solidFill>
                          <a:effectLst/>
                          <a:latin typeface="Comic Sans MS" panose="030F0702030302020204" pitchFamily="66" charset="0"/>
                          <a:ea typeface="+mn-ea"/>
                          <a:cs typeface="+mn-cs"/>
                        </a:rPr>
                        <a:t>wonderfully</a:t>
                      </a:r>
                      <a:r>
                        <a:rPr lang="en-US" sz="1200" b="0" i="0" u="none" strike="noStrike" kern="1200" dirty="0">
                          <a:solidFill>
                            <a:srgbClr val="7030A0"/>
                          </a:solidFill>
                          <a:effectLst/>
                          <a:latin typeface="Comic Sans MS" panose="030F0702030302020204" pitchFamily="66" charset="0"/>
                          <a:ea typeface="+mn-ea"/>
                          <a:cs typeface="+mn-cs"/>
                        </a:rPr>
                        <a:t> hot sunny</a:t>
                      </a:r>
                      <a:r>
                        <a:rPr lang="en-US" sz="1200" b="0" i="0" u="none" strike="noStrike" kern="1200" dirty="0">
                          <a:solidFill>
                            <a:schemeClr val="dk1"/>
                          </a:solidFill>
                          <a:effectLst/>
                          <a:latin typeface="Comic Sans MS" panose="030F0702030302020204" pitchFamily="66" charset="0"/>
                          <a:ea typeface="+mn-ea"/>
                          <a:cs typeface="+mn-cs"/>
                        </a:rPr>
                        <a:t> day in the </a:t>
                      </a:r>
                      <a:r>
                        <a:rPr lang="en-US" sz="1200" b="0" i="0" u="none" strike="noStrike" kern="1200" dirty="0">
                          <a:solidFill>
                            <a:srgbClr val="7030A0"/>
                          </a:solidFill>
                          <a:effectLst/>
                          <a:latin typeface="Comic Sans MS" panose="030F0702030302020204" pitchFamily="66" charset="0"/>
                          <a:ea typeface="+mn-ea"/>
                          <a:cs typeface="+mn-cs"/>
                        </a:rPr>
                        <a:t>beautiful</a:t>
                      </a:r>
                      <a:r>
                        <a:rPr lang="en-US" sz="1200" b="0" i="0" u="none" strike="noStrike" kern="1200" dirty="0">
                          <a:solidFill>
                            <a:schemeClr val="dk1"/>
                          </a:solidFill>
                          <a:effectLst/>
                          <a:latin typeface="Comic Sans MS" panose="030F0702030302020204" pitchFamily="66" charset="0"/>
                          <a:ea typeface="+mn-ea"/>
                          <a:cs typeface="+mn-cs"/>
                        </a:rPr>
                        <a:t> woods of Burnham Beeches in the United Kingdom. The sky was a </a:t>
                      </a:r>
                      <a:r>
                        <a:rPr lang="en-US" sz="1200" b="0" i="0" u="none" strike="noStrike" kern="1200" dirty="0">
                          <a:solidFill>
                            <a:srgbClr val="7030A0"/>
                          </a:solidFill>
                          <a:effectLst/>
                          <a:latin typeface="Comic Sans MS" panose="030F0702030302020204" pitchFamily="66" charset="0"/>
                          <a:ea typeface="+mn-ea"/>
                          <a:cs typeface="+mn-cs"/>
                        </a:rPr>
                        <a:t>beautiful blue </a:t>
                      </a:r>
                      <a:r>
                        <a:rPr lang="en-US" sz="1200" b="0" i="0" u="none" strike="noStrike" kern="1200" dirty="0">
                          <a:solidFill>
                            <a:srgbClr val="FF0000"/>
                          </a:solidFill>
                          <a:effectLst/>
                          <a:latin typeface="Comic Sans MS" panose="030F0702030302020204" pitchFamily="66" charset="0"/>
                          <a:ea typeface="+mn-ea"/>
                          <a:cs typeface="+mn-cs"/>
                        </a:rPr>
                        <a:t>and</a:t>
                      </a:r>
                      <a:r>
                        <a:rPr lang="en-US" sz="1200" b="0" i="0" u="none" strike="noStrike" kern="1200" dirty="0">
                          <a:solidFill>
                            <a:schemeClr val="dk1"/>
                          </a:solidFill>
                          <a:effectLst/>
                          <a:latin typeface="Comic Sans MS" panose="030F0702030302020204" pitchFamily="66" charset="0"/>
                          <a:ea typeface="+mn-ea"/>
                          <a:cs typeface="+mn-cs"/>
                        </a:rPr>
                        <a:t> the </a:t>
                      </a:r>
                      <a:r>
                        <a:rPr lang="en-US" sz="1200" b="0" i="0" u="none" strike="noStrike" kern="1200" dirty="0">
                          <a:solidFill>
                            <a:srgbClr val="7030A0"/>
                          </a:solidFill>
                          <a:effectLst/>
                          <a:latin typeface="Comic Sans MS" panose="030F0702030302020204" pitchFamily="66" charset="0"/>
                          <a:ea typeface="+mn-ea"/>
                          <a:cs typeface="+mn-cs"/>
                        </a:rPr>
                        <a:t>bright white </a:t>
                      </a:r>
                      <a:r>
                        <a:rPr lang="en-US" sz="1200" b="0" i="0" u="none" strike="noStrike" kern="1200" dirty="0">
                          <a:solidFill>
                            <a:schemeClr val="tx1"/>
                          </a:solidFill>
                          <a:effectLst/>
                          <a:latin typeface="Comic Sans MS" panose="030F0702030302020204" pitchFamily="66" charset="0"/>
                          <a:ea typeface="+mn-ea"/>
                          <a:cs typeface="+mn-cs"/>
                        </a:rPr>
                        <a:t>clouds</a:t>
                      </a:r>
                      <a:r>
                        <a:rPr lang="en-US" sz="1200" b="0" i="0" u="none" strike="noStrike" kern="1200" dirty="0">
                          <a:solidFill>
                            <a:schemeClr val="dk1"/>
                          </a:solidFill>
                          <a:effectLst/>
                          <a:latin typeface="Comic Sans MS" panose="030F0702030302020204" pitchFamily="66" charset="0"/>
                          <a:ea typeface="+mn-ea"/>
                          <a:cs typeface="+mn-cs"/>
                        </a:rPr>
                        <a:t> </a:t>
                      </a:r>
                      <a:r>
                        <a:rPr lang="en-US" sz="1200" b="0" i="0" u="none" strike="noStrike" kern="1200" dirty="0">
                          <a:solidFill>
                            <a:srgbClr val="0070C0"/>
                          </a:solidFill>
                          <a:effectLst/>
                          <a:latin typeface="Comic Sans MS" panose="030F0702030302020204" pitchFamily="66" charset="0"/>
                          <a:ea typeface="+mn-ea"/>
                          <a:cs typeface="+mn-cs"/>
                        </a:rPr>
                        <a:t> were as fluffy as cotton wool balls</a:t>
                      </a:r>
                      <a:r>
                        <a:rPr lang="en-US" sz="1200" b="0" i="0" u="none" strike="noStrike" kern="1200" dirty="0">
                          <a:solidFill>
                            <a:schemeClr val="dk1"/>
                          </a:solidFill>
                          <a:effectLst/>
                          <a:latin typeface="Comic Sans MS" panose="030F0702030302020204" pitchFamily="66" charset="0"/>
                          <a:ea typeface="+mn-ea"/>
                          <a:cs typeface="+mn-cs"/>
                        </a:rPr>
                        <a:t>. Beech trees were standing </a:t>
                      </a:r>
                      <a:r>
                        <a:rPr lang="en-US" sz="1200" b="0" i="0" u="none" strike="noStrike" kern="1200" dirty="0">
                          <a:solidFill>
                            <a:srgbClr val="00B050"/>
                          </a:solidFill>
                          <a:effectLst/>
                          <a:latin typeface="Comic Sans MS" panose="030F0702030302020204" pitchFamily="66" charset="0"/>
                          <a:ea typeface="+mn-ea"/>
                          <a:cs typeface="+mn-cs"/>
                        </a:rPr>
                        <a:t>straight</a:t>
                      </a:r>
                      <a:r>
                        <a:rPr lang="en-US" sz="1200" b="0" i="0" u="none" strike="noStrike" kern="1200" dirty="0">
                          <a:solidFill>
                            <a:srgbClr val="7030A0"/>
                          </a:solidFill>
                          <a:effectLst/>
                          <a:latin typeface="Comic Sans MS" panose="030F0702030302020204" pitchFamily="66" charset="0"/>
                          <a:ea typeface="+mn-ea"/>
                          <a:cs typeface="+mn-cs"/>
                        </a:rPr>
                        <a:t> </a:t>
                      </a:r>
                      <a:r>
                        <a:rPr lang="en-US" sz="1200" b="0" i="0" u="none" strike="noStrike" kern="1200" dirty="0">
                          <a:solidFill>
                            <a:schemeClr val="tx1"/>
                          </a:solidFill>
                          <a:effectLst/>
                          <a:latin typeface="Comic Sans MS" panose="030F0702030302020204" pitchFamily="66" charset="0"/>
                          <a:ea typeface="+mn-ea"/>
                          <a:cs typeface="+mn-cs"/>
                        </a:rPr>
                        <a:t>and</a:t>
                      </a:r>
                      <a:r>
                        <a:rPr lang="en-US" sz="1200" b="0" i="0" u="none" strike="noStrike" kern="1200" dirty="0">
                          <a:solidFill>
                            <a:srgbClr val="7030A0"/>
                          </a:solidFill>
                          <a:effectLst/>
                          <a:latin typeface="Comic Sans MS" panose="030F0702030302020204" pitchFamily="66" charset="0"/>
                          <a:ea typeface="+mn-ea"/>
                          <a:cs typeface="+mn-cs"/>
                        </a:rPr>
                        <a:t> tall</a:t>
                      </a:r>
                      <a:r>
                        <a:rPr lang="en-US" sz="1200" b="0" i="0" u="none" strike="noStrike" kern="1200" dirty="0">
                          <a:solidFill>
                            <a:schemeClr val="dk1"/>
                          </a:solidFill>
                          <a:effectLst/>
                          <a:latin typeface="Comic Sans MS" panose="030F0702030302020204" pitchFamily="66" charset="0"/>
                          <a:ea typeface="+mn-ea"/>
                          <a:cs typeface="+mn-cs"/>
                        </a:rPr>
                        <a:t> making </a:t>
                      </a:r>
                      <a:r>
                        <a:rPr lang="en-US" sz="1200" b="0" i="0" u="none" strike="noStrike" kern="1200" dirty="0">
                          <a:solidFill>
                            <a:srgbClr val="7030A0"/>
                          </a:solidFill>
                          <a:effectLst/>
                          <a:latin typeface="Comic Sans MS" panose="030F0702030302020204" pitchFamily="66" charset="0"/>
                          <a:ea typeface="+mn-ea"/>
                          <a:cs typeface="+mn-cs"/>
                        </a:rPr>
                        <a:t>long</a:t>
                      </a:r>
                      <a:r>
                        <a:rPr lang="en-US" sz="1200" b="0" i="0" u="none" strike="noStrike" kern="1200" dirty="0">
                          <a:solidFill>
                            <a:schemeClr val="dk1"/>
                          </a:solidFill>
                          <a:effectLst/>
                          <a:latin typeface="Comic Sans MS" panose="030F0702030302020204" pitchFamily="66" charset="0"/>
                          <a:ea typeface="+mn-ea"/>
                          <a:cs typeface="+mn-cs"/>
                        </a:rPr>
                        <a:t> </a:t>
                      </a:r>
                      <a:r>
                        <a:rPr lang="en-US" sz="1200" b="0" i="0" u="none" strike="noStrike" kern="1200" dirty="0">
                          <a:solidFill>
                            <a:srgbClr val="7030A0"/>
                          </a:solidFill>
                          <a:effectLst/>
                          <a:latin typeface="Comic Sans MS" panose="030F0702030302020204" pitchFamily="66" charset="0"/>
                          <a:ea typeface="+mn-ea"/>
                          <a:cs typeface="+mn-cs"/>
                        </a:rPr>
                        <a:t>dark</a:t>
                      </a:r>
                      <a:r>
                        <a:rPr lang="en-US" sz="1200" b="0" i="0" u="none" strike="noStrike" kern="1200" dirty="0">
                          <a:solidFill>
                            <a:schemeClr val="dk1"/>
                          </a:solidFill>
                          <a:effectLst/>
                          <a:latin typeface="Comic Sans MS" panose="030F0702030302020204" pitchFamily="66" charset="0"/>
                          <a:ea typeface="+mn-ea"/>
                          <a:cs typeface="+mn-cs"/>
                        </a:rPr>
                        <a:t> shadows on the ground below </a:t>
                      </a:r>
                      <a:r>
                        <a:rPr lang="en-US" sz="1200" b="0" i="0" u="none" strike="noStrike" kern="1200" dirty="0">
                          <a:solidFill>
                            <a:srgbClr val="0070C0"/>
                          </a:solidFill>
                          <a:effectLst/>
                          <a:latin typeface="Comic Sans MS" panose="030F0702030302020204" pitchFamily="66" charset="0"/>
                          <a:ea typeface="+mn-ea"/>
                          <a:cs typeface="+mn-cs"/>
                        </a:rPr>
                        <a:t>like solders on guard at Windsor Castle</a:t>
                      </a:r>
                      <a:r>
                        <a:rPr lang="en-US" sz="1200" b="0" i="0" u="none" strike="noStrike" kern="1200" dirty="0">
                          <a:solidFill>
                            <a:schemeClr val="dk1"/>
                          </a:solidFill>
                          <a:effectLst/>
                          <a:latin typeface="Comic Sans MS" panose="030F0702030302020204" pitchFamily="66" charset="0"/>
                          <a:ea typeface="+mn-ea"/>
                          <a:cs typeface="+mn-cs"/>
                        </a:rPr>
                        <a:t>. The leaves were </a:t>
                      </a:r>
                      <a:r>
                        <a:rPr lang="en-US" sz="1200" b="0" i="0" u="none" strike="noStrike" kern="1200" dirty="0">
                          <a:solidFill>
                            <a:srgbClr val="7030A0"/>
                          </a:solidFill>
                          <a:effectLst/>
                          <a:latin typeface="Comic Sans MS" panose="030F0702030302020204" pitchFamily="66" charset="0"/>
                          <a:ea typeface="+mn-ea"/>
                          <a:cs typeface="+mn-cs"/>
                        </a:rPr>
                        <a:t>rustling</a:t>
                      </a:r>
                      <a:r>
                        <a:rPr lang="en-US" sz="1200" b="0" i="0" u="none" strike="noStrike" kern="1200" dirty="0">
                          <a:solidFill>
                            <a:schemeClr val="dk1"/>
                          </a:solidFill>
                          <a:effectLst/>
                          <a:latin typeface="Comic Sans MS" panose="030F0702030302020204" pitchFamily="66" charset="0"/>
                          <a:ea typeface="+mn-ea"/>
                          <a:cs typeface="+mn-cs"/>
                        </a:rPr>
                        <a:t> </a:t>
                      </a:r>
                      <a:r>
                        <a:rPr lang="en-US" sz="1200" b="0" i="0" u="none" strike="noStrike" kern="1200" dirty="0">
                          <a:solidFill>
                            <a:srgbClr val="00B050"/>
                          </a:solidFill>
                          <a:effectLst/>
                          <a:latin typeface="Comic Sans MS" panose="030F0702030302020204" pitchFamily="66" charset="0"/>
                          <a:ea typeface="+mn-ea"/>
                          <a:cs typeface="+mn-cs"/>
                        </a:rPr>
                        <a:t>gently</a:t>
                      </a:r>
                      <a:r>
                        <a:rPr lang="en-US" sz="1200" b="0" i="0" u="none" strike="noStrike" kern="1200" dirty="0">
                          <a:solidFill>
                            <a:schemeClr val="dk1"/>
                          </a:solidFill>
                          <a:effectLst/>
                          <a:latin typeface="Comic Sans MS" panose="030F0702030302020204" pitchFamily="66" charset="0"/>
                          <a:ea typeface="+mn-ea"/>
                          <a:cs typeface="+mn-cs"/>
                        </a:rPr>
                        <a:t> </a:t>
                      </a:r>
                      <a:r>
                        <a:rPr lang="en-US" sz="1200" b="0" i="0" u="none" strike="noStrike" kern="1200" dirty="0">
                          <a:solidFill>
                            <a:srgbClr val="FF0000"/>
                          </a:solidFill>
                          <a:effectLst/>
                          <a:latin typeface="Comic Sans MS" panose="030F0702030302020204" pitchFamily="66" charset="0"/>
                          <a:ea typeface="+mn-ea"/>
                          <a:cs typeface="+mn-cs"/>
                        </a:rPr>
                        <a:t>because</a:t>
                      </a:r>
                      <a:r>
                        <a:rPr lang="en-US" sz="1200" b="0" i="0" u="none" strike="noStrike" kern="1200" dirty="0">
                          <a:solidFill>
                            <a:schemeClr val="dk1"/>
                          </a:solidFill>
                          <a:effectLst/>
                          <a:latin typeface="Comic Sans MS" panose="030F0702030302020204" pitchFamily="66" charset="0"/>
                          <a:ea typeface="+mn-ea"/>
                          <a:cs typeface="+mn-cs"/>
                        </a:rPr>
                        <a:t> of the </a:t>
                      </a:r>
                      <a:r>
                        <a:rPr lang="en-US" sz="1200" b="0" i="0" u="none" strike="noStrike" kern="1200" dirty="0">
                          <a:solidFill>
                            <a:srgbClr val="7030A0"/>
                          </a:solidFill>
                          <a:effectLst/>
                          <a:latin typeface="Comic Sans MS" panose="030F0702030302020204" pitchFamily="66" charset="0"/>
                          <a:ea typeface="+mn-ea"/>
                          <a:cs typeface="+mn-cs"/>
                        </a:rPr>
                        <a:t>soft</a:t>
                      </a:r>
                      <a:r>
                        <a:rPr lang="en-US" sz="1200" b="0" i="0" u="none" strike="noStrike" kern="1200" dirty="0">
                          <a:solidFill>
                            <a:schemeClr val="dk1"/>
                          </a:solidFill>
                          <a:effectLst/>
                          <a:latin typeface="Comic Sans MS" panose="030F0702030302020204" pitchFamily="66" charset="0"/>
                          <a:ea typeface="+mn-ea"/>
                          <a:cs typeface="+mn-cs"/>
                        </a:rPr>
                        <a:t> summer breeze.</a:t>
                      </a:r>
                      <a:endParaRPr lang="en-GB" sz="1050" b="0" i="0" u="none" strike="noStrike" kern="1200" baseline="0" dirty="0">
                        <a:solidFill>
                          <a:schemeClr val="tx1"/>
                        </a:solidFill>
                        <a:effectLst/>
                        <a:latin typeface="Comic Sans MS"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0" i="0" u="none" strike="noStrike" kern="1200" baseline="0" dirty="0">
                        <a:solidFill>
                          <a:srgbClr val="FF0000"/>
                        </a:solidFill>
                        <a:effectLst/>
                        <a:latin typeface="Comic Sans MS"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i="0" u="none" strike="noStrike" kern="1200" baseline="0" dirty="0">
                          <a:solidFill>
                            <a:schemeClr val="tx1"/>
                          </a:solidFill>
                          <a:effectLst/>
                          <a:latin typeface="Comic Sans MS" pitchFamily="66" charset="0"/>
                          <a:ea typeface="+mn-ea"/>
                          <a:cs typeface="+mn-cs"/>
                        </a:rPr>
                        <a:t>Can you link sentences using some of these </a:t>
                      </a:r>
                      <a:r>
                        <a:rPr lang="en-GB" sz="1050" b="0" i="0" u="none" strike="noStrike" kern="1200" baseline="0" dirty="0">
                          <a:solidFill>
                            <a:srgbClr val="FF0000"/>
                          </a:solidFill>
                          <a:effectLst/>
                          <a:latin typeface="Comic Sans MS" pitchFamily="66" charset="0"/>
                          <a:ea typeface="+mn-ea"/>
                          <a:cs typeface="+mn-cs"/>
                        </a:rPr>
                        <a:t>conjunctions: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0" i="0" u="none" strike="noStrike" kern="1200" baseline="0" dirty="0">
                        <a:solidFill>
                          <a:srgbClr val="FF0000"/>
                        </a:solidFill>
                        <a:effectLst/>
                        <a:latin typeface="Comic Sans MS" pitchFamily="66" charset="0"/>
                        <a:ea typeface="+mn-ea"/>
                        <a:cs typeface="+mn-cs"/>
                      </a:endParaRPr>
                    </a:p>
                    <a:p>
                      <a:r>
                        <a:rPr lang="en-GB" sz="1050" b="0" i="0" u="none" strike="noStrike" kern="1200" baseline="0" dirty="0">
                          <a:solidFill>
                            <a:srgbClr val="FF0000"/>
                          </a:solidFill>
                          <a:effectLst/>
                          <a:latin typeface="Comic Sans MS" pitchFamily="66" charset="0"/>
                          <a:ea typeface="+mn-ea"/>
                          <a:cs typeface="+mn-cs"/>
                        </a:rPr>
                        <a:t>and, because, although, but, since, yet, until, when and while.</a:t>
                      </a:r>
                    </a:p>
                    <a:p>
                      <a:endParaRPr lang="en-GB" sz="1050" b="0" i="0" u="none" strike="noStrike" kern="1200" baseline="0" dirty="0">
                        <a:solidFill>
                          <a:srgbClr val="FF0000"/>
                        </a:solidFill>
                        <a:effectLst/>
                        <a:latin typeface="Comic Sans MS" pitchFamily="66" charset="0"/>
                        <a:ea typeface="+mn-ea"/>
                        <a:cs typeface="+mn-cs"/>
                      </a:endParaRPr>
                    </a:p>
                    <a:p>
                      <a:r>
                        <a:rPr lang="en-GB" sz="1100" b="1" i="0" u="sng" strike="noStrike" kern="1200" baseline="0" dirty="0">
                          <a:solidFill>
                            <a:srgbClr val="FF0000"/>
                          </a:solidFill>
                          <a:effectLst/>
                          <a:latin typeface="Comic Sans MS" pitchFamily="66" charset="0"/>
                          <a:ea typeface="+mn-ea"/>
                          <a:cs typeface="+mn-cs"/>
                        </a:rPr>
                        <a:t>REMEMBER: USE CAPITAL LETTERS and FULL STOPS!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u="none" dirty="0">
                          <a:solidFill>
                            <a:schemeClr val="tx1"/>
                          </a:solidFill>
                          <a:latin typeface="Comic Sans MS" pitchFamily="66" charset="0"/>
                        </a:rPr>
                        <a:t>Continue the story from when you place your fruits and vegetables into your basket and start the journey.</a:t>
                      </a:r>
                    </a:p>
                    <a:p>
                      <a:endParaRPr lang="en-GB" sz="1200" b="0" u="none" dirty="0">
                        <a:solidFill>
                          <a:schemeClr val="tx1"/>
                        </a:solidFill>
                        <a:latin typeface="Comic Sans MS" pitchFamily="66" charset="0"/>
                      </a:endParaRPr>
                    </a:p>
                    <a:p>
                      <a:r>
                        <a:rPr lang="en-GB" sz="1200" b="0" u="none" dirty="0">
                          <a:solidFill>
                            <a:schemeClr val="tx1"/>
                          </a:solidFill>
                          <a:latin typeface="Comic Sans MS" pitchFamily="66" charset="0"/>
                        </a:rPr>
                        <a:t>Write about the first two animals and the fruits that they take, as you continue your journey.</a:t>
                      </a:r>
                    </a:p>
                    <a:p>
                      <a:r>
                        <a:rPr lang="en-GB" sz="1200" b="0" u="none" dirty="0">
                          <a:solidFill>
                            <a:schemeClr val="tx1"/>
                          </a:solidFill>
                          <a:latin typeface="Comic Sans MS" pitchFamily="66" charset="0"/>
                        </a:rPr>
                        <a:t>Draw a picture or cut out pictures to match each sentence.</a:t>
                      </a:r>
                    </a:p>
                    <a:p>
                      <a:endParaRPr lang="en-GB" sz="1200" b="0" u="none" dirty="0">
                        <a:solidFill>
                          <a:schemeClr val="tx1"/>
                        </a:solidFill>
                        <a:latin typeface="Comic Sans MS" pitchFamily="66" charset="0"/>
                      </a:endParaRPr>
                    </a:p>
                    <a:p>
                      <a:r>
                        <a:rPr lang="en-GB" sz="1200" b="0" u="none" dirty="0">
                          <a:solidFill>
                            <a:schemeClr val="tx1"/>
                          </a:solidFill>
                          <a:latin typeface="Comic Sans MS" pitchFamily="66" charset="0"/>
                        </a:rPr>
                        <a:t>We will continue next week as tomorrow we will be celebrating St Anthony’s Day.</a:t>
                      </a:r>
                    </a:p>
                    <a:p>
                      <a:endParaRPr lang="en-GB" sz="1200" b="0" u="none" dirty="0">
                        <a:solidFill>
                          <a:schemeClr val="tx1"/>
                        </a:solidFill>
                        <a:latin typeface="Comic Sans MS" pitchFamily="66" charset="0"/>
                      </a:endParaRPr>
                    </a:p>
                    <a:p>
                      <a:endParaRPr lang="en-GB" sz="1200" b="0" u="none" dirty="0">
                        <a:solidFill>
                          <a:schemeClr val="tx1"/>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u="none" dirty="0">
                        <a:solidFill>
                          <a:schemeClr val="tx1"/>
                        </a:solidFill>
                        <a:latin typeface="Comic Sans MS"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u="none" dirty="0">
                        <a:solidFill>
                          <a:schemeClr val="tx1"/>
                        </a:solidFill>
                        <a:latin typeface="Comic Sans MS"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u="none" dirty="0">
                        <a:solidFill>
                          <a:schemeClr val="tx1"/>
                        </a:solidFill>
                        <a:latin typeface="Comic Sans MS"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u="none" dirty="0">
                        <a:solidFill>
                          <a:schemeClr val="tx1"/>
                        </a:solidFill>
                        <a:latin typeface="Comic Sans MS"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u="none" dirty="0">
                        <a:solidFill>
                          <a:schemeClr val="tx1"/>
                        </a:solidFill>
                        <a:latin typeface="Comic Sans MS"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u="none" dirty="0">
                        <a:solidFill>
                          <a:schemeClr val="tx1"/>
                        </a:solidFill>
                        <a:latin typeface="Comic Sans MS"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u="none" dirty="0">
                        <a:solidFill>
                          <a:schemeClr val="tx1"/>
                        </a:solidFill>
                        <a:latin typeface="Comic Sans MS"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none" dirty="0">
                          <a:solidFill>
                            <a:schemeClr val="tx1"/>
                          </a:solidFill>
                          <a:latin typeface="Comic Sans MS" pitchFamily="66" charset="0"/>
                        </a:rPr>
                        <a:t>Tomorrow is St Anthony’s feast day.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none" dirty="0">
                          <a:solidFill>
                            <a:schemeClr val="tx1"/>
                          </a:solidFill>
                          <a:latin typeface="Comic Sans MS" pitchFamily="66" charset="0"/>
                        </a:rPr>
                        <a:t>Today we would celebrate in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dirty="0">
                        <a:solidFill>
                          <a:schemeClr val="tx1"/>
                        </a:solidFill>
                        <a:latin typeface="Comic Sans MS"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dirty="0">
                          <a:solidFill>
                            <a:schemeClr val="tx1"/>
                          </a:solidFill>
                          <a:latin typeface="Comic Sans MS" pitchFamily="66" charset="0"/>
                        </a:rPr>
                        <a:t>Say our school prayer to St Anthony. See the prayer sheet. Copy it or write your own prayer to St Anthony and decorate it.  </a:t>
                      </a:r>
                      <a:endParaRPr lang="en-GB" sz="1200" b="0" i="0" u="none" dirty="0">
                        <a:solidFill>
                          <a:srgbClr val="FF0000"/>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2679677933"/>
                  </a:ext>
                </a:extLst>
              </a:tr>
            </a:tbl>
          </a:graphicData>
        </a:graphic>
      </p:graphicFrame>
      <p:pic>
        <p:nvPicPr>
          <p:cNvPr id="4" name="Picture 3">
            <a:extLst>
              <a:ext uri="{FF2B5EF4-FFF2-40B4-BE49-F238E27FC236}">
                <a16:creationId xmlns:a16="http://schemas.microsoft.com/office/drawing/2014/main" xmlns="" id="{DD8CF36F-EACF-4DC5-BA41-299E02E30882}"/>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11350" t="14555" r="14873" b="8544"/>
          <a:stretch/>
        </p:blipFill>
        <p:spPr>
          <a:xfrm>
            <a:off x="4105177" y="1844823"/>
            <a:ext cx="832093" cy="5760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xmlns="" id="{8AF3C3A4-4C05-423F-B2AE-DD79858545FB}"/>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l="28175" t="31218" r="21110" b="8676"/>
          <a:stretch/>
        </p:blipFill>
        <p:spPr>
          <a:xfrm>
            <a:off x="2699792" y="1792817"/>
            <a:ext cx="382543" cy="6800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xmlns="" id="{A8B1845E-0708-46E1-AB2E-A59E0A1BD26E}"/>
              </a:ext>
            </a:extLst>
          </p:cNvPr>
          <p:cNvPicPr>
            <a:picLocks noChangeAspect="1"/>
          </p:cNvPicPr>
          <p:nvPr/>
        </p:nvPicPr>
        <p:blipFill>
          <a:blip r:embed="rId6"/>
          <a:stretch>
            <a:fillRect/>
          </a:stretch>
        </p:blipFill>
        <p:spPr>
          <a:xfrm>
            <a:off x="8388424" y="476672"/>
            <a:ext cx="621461" cy="812514"/>
          </a:xfrm>
          <a:prstGeom prst="rect">
            <a:avLst/>
          </a:prstGeom>
        </p:spPr>
      </p:pic>
      <p:pic>
        <p:nvPicPr>
          <p:cNvPr id="6" name="Picture 5">
            <a:extLst>
              <a:ext uri="{FF2B5EF4-FFF2-40B4-BE49-F238E27FC236}">
                <a16:creationId xmlns:a16="http://schemas.microsoft.com/office/drawing/2014/main" xmlns="" id="{C34D2C91-273E-4B60-8F8C-0743574462AE}"/>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tretch>
            <a:fillRect/>
          </a:stretch>
        </p:blipFill>
        <p:spPr>
          <a:xfrm>
            <a:off x="3282306" y="1844822"/>
            <a:ext cx="759504" cy="576065"/>
          </a:xfrm>
          <a:prstGeom prst="rect">
            <a:avLst/>
          </a:prstGeom>
        </p:spPr>
      </p:pic>
    </p:spTree>
    <p:extLst>
      <p:ext uri="{BB962C8B-B14F-4D97-AF65-F5344CB8AC3E}">
        <p14:creationId xmlns:p14="http://schemas.microsoft.com/office/powerpoint/2010/main" val="3384992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59737108"/>
              </p:ext>
            </p:extLst>
          </p:nvPr>
        </p:nvGraphicFramePr>
        <p:xfrm>
          <a:off x="35496" y="74298"/>
          <a:ext cx="9072344" cy="6679963"/>
        </p:xfrm>
        <a:graphic>
          <a:graphicData uri="http://schemas.openxmlformats.org/drawingml/2006/table">
            <a:tbl>
              <a:tblPr firstRow="1" bandRow="1">
                <a:tableStyleId>{5C22544A-7EE6-4342-B048-85BDC9FD1C3A}</a:tableStyleId>
              </a:tblPr>
              <a:tblGrid>
                <a:gridCol w="2079942">
                  <a:extLst>
                    <a:ext uri="{9D8B030D-6E8A-4147-A177-3AD203B41FA5}">
                      <a16:colId xmlns:a16="http://schemas.microsoft.com/office/drawing/2014/main" xmlns="" val="20000"/>
                    </a:ext>
                  </a:extLst>
                </a:gridCol>
                <a:gridCol w="1793053">
                  <a:extLst>
                    <a:ext uri="{9D8B030D-6E8A-4147-A177-3AD203B41FA5}">
                      <a16:colId xmlns:a16="http://schemas.microsoft.com/office/drawing/2014/main" xmlns="" val="20001"/>
                    </a:ext>
                  </a:extLst>
                </a:gridCol>
                <a:gridCol w="1453441">
                  <a:extLst>
                    <a:ext uri="{9D8B030D-6E8A-4147-A177-3AD203B41FA5}">
                      <a16:colId xmlns:a16="http://schemas.microsoft.com/office/drawing/2014/main" xmlns="" val="20002"/>
                    </a:ext>
                  </a:extLst>
                </a:gridCol>
                <a:gridCol w="1630611">
                  <a:extLst>
                    <a:ext uri="{9D8B030D-6E8A-4147-A177-3AD203B41FA5}">
                      <a16:colId xmlns:a16="http://schemas.microsoft.com/office/drawing/2014/main" xmlns="" val="20003"/>
                    </a:ext>
                  </a:extLst>
                </a:gridCol>
                <a:gridCol w="2115297">
                  <a:extLst>
                    <a:ext uri="{9D8B030D-6E8A-4147-A177-3AD203B41FA5}">
                      <a16:colId xmlns:a16="http://schemas.microsoft.com/office/drawing/2014/main" xmlns="" val="20004"/>
                    </a:ext>
                  </a:extLst>
                </a:gridCol>
              </a:tblGrid>
              <a:tr h="266537">
                <a:tc>
                  <a:txBody>
                    <a:bodyPr/>
                    <a:lstStyle/>
                    <a:p>
                      <a:r>
                        <a:rPr lang="en-GB" sz="1400" dirty="0">
                          <a:solidFill>
                            <a:schemeClr val="tx1"/>
                          </a:solidFill>
                          <a:latin typeface="Comic Sans MS" pitchFamily="66" charset="0"/>
                        </a:rPr>
                        <a:t>Monday Maths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latin typeface="Comic Sans MS" pitchFamily="66" charset="0"/>
                        </a:rPr>
                        <a:t>Tuesday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latin typeface="Comic Sans MS" pitchFamily="66" charset="0"/>
                        </a:rPr>
                        <a:t>Wednesday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latin typeface="Comic Sans MS" pitchFamily="66" charset="0"/>
                        </a:rPr>
                        <a:t>Thursday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latin typeface="Comic Sans MS" pitchFamily="66" charset="0"/>
                        </a:rPr>
                        <a:t>Friday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6375163">
                <a:tc>
                  <a:txBody>
                    <a:bodyPr/>
                    <a:lstStyle/>
                    <a:p>
                      <a:r>
                        <a:rPr lang="en-GB" sz="1600" b="0" u="none" dirty="0">
                          <a:latin typeface="Comic Sans MS" pitchFamily="66" charset="0"/>
                        </a:rPr>
                        <a:t>The number 7 </a:t>
                      </a:r>
                      <a:r>
                        <a:rPr lang="en-GB" sz="1200" b="0" u="none" dirty="0">
                          <a:latin typeface="Comic Sans MS" pitchFamily="66" charset="0"/>
                        </a:rPr>
                        <a:t>is the focus number in </a:t>
                      </a:r>
                      <a:r>
                        <a:rPr lang="en-GB" sz="1200" b="0" u="none" dirty="0" err="1">
                          <a:latin typeface="Comic Sans MS" pitchFamily="66" charset="0"/>
                        </a:rPr>
                        <a:t>Handa’s</a:t>
                      </a:r>
                      <a:r>
                        <a:rPr lang="en-GB" sz="1200" b="0" u="none" dirty="0">
                          <a:latin typeface="Comic Sans MS" pitchFamily="66" charset="0"/>
                        </a:rPr>
                        <a:t> Surprise and your own story</a:t>
                      </a:r>
                      <a:r>
                        <a:rPr lang="en-GB" sz="1600" b="0" u="none" dirty="0">
                          <a:latin typeface="Comic Sans MS" pitchFamily="66" charset="0"/>
                        </a:rPr>
                        <a:t>.</a:t>
                      </a:r>
                    </a:p>
                    <a:p>
                      <a:pPr algn="ctr"/>
                      <a:r>
                        <a:rPr lang="en-GB" sz="1600" b="0" u="none" dirty="0">
                          <a:latin typeface="Comic Sans MS" pitchFamily="66" charset="0"/>
                        </a:rPr>
                        <a:t>List all the number facts of 7.</a:t>
                      </a:r>
                    </a:p>
                    <a:p>
                      <a:pPr algn="ctr"/>
                      <a:r>
                        <a:rPr lang="en-GB" sz="1600" b="0" u="none" dirty="0">
                          <a:latin typeface="Comic Sans MS" pitchFamily="66" charset="0"/>
                        </a:rPr>
                        <a:t>0 + 7 = 7</a:t>
                      </a:r>
                    </a:p>
                    <a:p>
                      <a:pPr algn="ctr"/>
                      <a:r>
                        <a:rPr lang="en-GB" sz="1600" b="0" u="none" dirty="0">
                          <a:latin typeface="Comic Sans MS" pitchFamily="66" charset="0"/>
                        </a:rPr>
                        <a:t>1 + 6 = 7</a:t>
                      </a:r>
                    </a:p>
                    <a:p>
                      <a:pPr algn="ctr"/>
                      <a:r>
                        <a:rPr lang="en-GB" sz="1600" b="0" u="none" dirty="0">
                          <a:latin typeface="Comic Sans MS" pitchFamily="66" charset="0"/>
                        </a:rPr>
                        <a:t>2 + 5 = 7</a:t>
                      </a:r>
                    </a:p>
                    <a:p>
                      <a:pPr algn="ctr"/>
                      <a:r>
                        <a:rPr lang="en-GB" sz="1600" b="0" u="none" dirty="0">
                          <a:latin typeface="Comic Sans MS" pitchFamily="66" charset="0"/>
                        </a:rPr>
                        <a:t>Continue</a:t>
                      </a:r>
                    </a:p>
                    <a:p>
                      <a:pPr algn="ctr"/>
                      <a:r>
                        <a:rPr lang="en-GB" sz="1600" b="0" u="none" dirty="0">
                          <a:latin typeface="Comic Sans MS" pitchFamily="66" charset="0"/>
                        </a:rPr>
                        <a:t>Number facts of 70 using 10s</a:t>
                      </a:r>
                    </a:p>
                    <a:p>
                      <a:pPr algn="ctr"/>
                      <a:r>
                        <a:rPr lang="en-GB" sz="1600" b="0" u="none" dirty="0">
                          <a:latin typeface="Comic Sans MS" pitchFamily="66" charset="0"/>
                        </a:rPr>
                        <a:t>0 + 70 = 70</a:t>
                      </a:r>
                    </a:p>
                    <a:p>
                      <a:pPr algn="ctr"/>
                      <a:r>
                        <a:rPr lang="en-GB" sz="1600" b="0" u="none" dirty="0">
                          <a:latin typeface="Comic Sans MS" pitchFamily="66" charset="0"/>
                        </a:rPr>
                        <a:t>10 + 60 = 70</a:t>
                      </a:r>
                    </a:p>
                    <a:p>
                      <a:pPr algn="ctr"/>
                      <a:r>
                        <a:rPr lang="en-GB" sz="1600" b="0" u="none" dirty="0">
                          <a:latin typeface="Comic Sans MS" pitchFamily="66" charset="0"/>
                        </a:rPr>
                        <a:t>20 + 50 = 70</a:t>
                      </a:r>
                    </a:p>
                    <a:p>
                      <a:pPr algn="ctr"/>
                      <a:r>
                        <a:rPr lang="en-GB" sz="1400" b="0" u="none" dirty="0">
                          <a:latin typeface="Comic Sans MS" pitchFamily="66" charset="0"/>
                        </a:rPr>
                        <a:t>Can you see the pattern?</a:t>
                      </a:r>
                      <a:endParaRPr lang="en-GB" sz="1600" b="0" u="none" dirty="0">
                        <a:latin typeface="Comic Sans MS" pitchFamily="66" charset="0"/>
                      </a:endParaRPr>
                    </a:p>
                    <a:p>
                      <a:pPr algn="ctr"/>
                      <a:r>
                        <a:rPr lang="en-GB" sz="1600" b="1" u="sng" dirty="0">
                          <a:solidFill>
                            <a:srgbClr val="FF0000"/>
                          </a:solidFill>
                          <a:latin typeface="Comic Sans MS" pitchFamily="66" charset="0"/>
                        </a:rPr>
                        <a:t>Challenge:</a:t>
                      </a:r>
                      <a:r>
                        <a:rPr lang="en-GB" sz="1400" b="1" u="sng" dirty="0">
                          <a:solidFill>
                            <a:srgbClr val="FF0000"/>
                          </a:solidFill>
                          <a:latin typeface="Comic Sans MS" pitchFamily="66" charset="0"/>
                        </a:rPr>
                        <a:t> </a:t>
                      </a:r>
                    </a:p>
                    <a:p>
                      <a:pPr algn="ctr"/>
                      <a:r>
                        <a:rPr lang="en-GB" sz="1200" b="0" u="none" dirty="0">
                          <a:latin typeface="Comic Sans MS" pitchFamily="66" charset="0"/>
                        </a:rPr>
                        <a:t>Write as many number sentences that equal</a:t>
                      </a:r>
                    </a:p>
                    <a:p>
                      <a:pPr algn="ctr"/>
                      <a:r>
                        <a:rPr lang="en-GB" sz="1400" b="0" u="none" dirty="0">
                          <a:latin typeface="Comic Sans MS" pitchFamily="66" charset="0"/>
                        </a:rPr>
                        <a:t>21</a:t>
                      </a:r>
                    </a:p>
                    <a:p>
                      <a:pPr algn="ctr"/>
                      <a:r>
                        <a:rPr lang="en-GB" sz="1200" b="0" u="none" dirty="0">
                          <a:latin typeface="Comic Sans MS" pitchFamily="66" charset="0"/>
                        </a:rPr>
                        <a:t>Start with repeated addition.</a:t>
                      </a:r>
                    </a:p>
                    <a:p>
                      <a:pPr algn="ctr"/>
                      <a:r>
                        <a:rPr lang="en-GB" sz="1400" b="0" u="none" dirty="0">
                          <a:latin typeface="Comic Sans MS" pitchFamily="66" charset="0"/>
                        </a:rPr>
                        <a:t>2+2 +2+2+2+5+5+1 = 21</a:t>
                      </a:r>
                    </a:p>
                    <a:p>
                      <a:pPr algn="ctr"/>
                      <a:r>
                        <a:rPr lang="en-GB" sz="1400" b="0" u="none" dirty="0">
                          <a:latin typeface="Comic Sans MS" pitchFamily="66" charset="0"/>
                        </a:rPr>
                        <a:t>28- 7 =21</a:t>
                      </a:r>
                    </a:p>
                    <a:p>
                      <a:pPr algn="ctr"/>
                      <a:r>
                        <a:rPr lang="en-GB" sz="1400" b="0" u="none" dirty="0">
                          <a:latin typeface="Comic Sans MS" pitchFamily="66" charset="0"/>
                        </a:rPr>
                        <a:t>Use:   </a:t>
                      </a:r>
                      <a:r>
                        <a:rPr lang="en-GB" sz="2000" b="0" u="none" dirty="0">
                          <a:latin typeface="Comic Sans MS" pitchFamily="66" charset="0"/>
                        </a:rPr>
                        <a:t>+  -  x   ÷</a:t>
                      </a:r>
                      <a:endParaRPr lang="en-GB" sz="1400" b="0" u="none"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itchFamily="66" charset="0"/>
                          <a:ea typeface="+mn-ea"/>
                          <a:cs typeface="+mn-cs"/>
                        </a:rPr>
                        <a:t>Today list all the number facts of 6 and 60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omic Sans MS"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omic Sans MS"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omic Sans MS"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sng" strike="noStrike" kern="1200" cap="none" spc="0" normalizeH="0" baseline="0" noProof="0" dirty="0">
                          <a:ln>
                            <a:noFill/>
                          </a:ln>
                          <a:solidFill>
                            <a:srgbClr val="FF0000"/>
                          </a:solidFill>
                          <a:effectLst/>
                          <a:uLnTx/>
                          <a:uFillTx/>
                          <a:latin typeface="Comic Sans MS" pitchFamily="66" charset="0"/>
                          <a:ea typeface="+mn-ea"/>
                          <a:cs typeface="+mn-cs"/>
                        </a:rPr>
                        <a:t>Challenge</a:t>
                      </a:r>
                      <a:r>
                        <a:rPr kumimoji="0" lang="en-GB" sz="1600" b="0" i="0" u="none" strike="noStrike" kern="1200" cap="none" spc="0" normalizeH="0" baseline="0" noProof="0" dirty="0">
                          <a:ln>
                            <a:noFill/>
                          </a:ln>
                          <a:solidFill>
                            <a:prstClr val="black"/>
                          </a:solidFill>
                          <a:effectLst/>
                          <a:uLnTx/>
                          <a:uFillTx/>
                          <a:latin typeface="Comic Sans MS" pitchFamily="66"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itchFamily="66" charset="0"/>
                          <a:ea typeface="+mn-ea"/>
                          <a:cs typeface="+mn-cs"/>
                        </a:rPr>
                        <a:t>using these symbols;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3600" b="0" u="none" dirty="0">
                          <a:latin typeface="Comic Sans MS" pitchFamily="66" charset="0"/>
                        </a:rPr>
                        <a:t>+</a:t>
                      </a:r>
                      <a:r>
                        <a:rPr lang="en-GB" sz="2800" b="0" u="none" dirty="0">
                          <a:latin typeface="Comic Sans MS" pitchFamily="66" charset="0"/>
                        </a:rPr>
                        <a:t>  </a:t>
                      </a:r>
                      <a:r>
                        <a:rPr lang="en-GB" sz="3600" b="0" u="none" dirty="0">
                          <a:latin typeface="Comic Sans MS" pitchFamily="66" charset="0"/>
                        </a:rPr>
                        <a:t>-</a:t>
                      </a:r>
                      <a:r>
                        <a:rPr lang="en-GB" sz="2800" b="0" u="none" dirty="0">
                          <a:latin typeface="Comic Sans MS" pitchFamily="66" charset="0"/>
                        </a:rPr>
                        <a:t>  x   </a:t>
                      </a:r>
                      <a:r>
                        <a:rPr lang="en-GB" sz="3600" b="0" u="none" dirty="0">
                          <a:latin typeface="Comic Sans MS" pitchFamily="66"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omic Sans MS" pitchFamily="66" charset="0"/>
                          <a:ea typeface="+mn-ea"/>
                          <a:cs typeface="+mn-cs"/>
                        </a:rPr>
                        <a:t>Write all the different number sentences that you can think of, that equal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omic Sans MS" pitchFamily="66" charset="0"/>
                          <a:ea typeface="+mn-ea"/>
                          <a:cs typeface="+mn-cs"/>
                        </a:rPr>
                        <a:t>12 and 24</a:t>
                      </a:r>
                      <a:endParaRPr kumimoji="0" lang="en-GB" sz="1200" b="0" i="0" u="none" strike="noStrike" kern="1200" cap="none" spc="0" normalizeH="0" baseline="0" noProof="0" dirty="0">
                        <a:ln>
                          <a:noFill/>
                        </a:ln>
                        <a:solidFill>
                          <a:prstClr val="black"/>
                        </a:solidFill>
                        <a:effectLst/>
                        <a:uLnTx/>
                        <a:uFillTx/>
                        <a:latin typeface="Comic Sans MS"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omic Sans MS"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pitchFamily="66" charset="0"/>
                          <a:ea typeface="+mn-ea"/>
                          <a:cs typeface="+mn-cs"/>
                        </a:rPr>
                        <a:t>20 +10 +6 =36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omic Sans MS" pitchFamily="66" charset="0"/>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lain" startAt="40"/>
                        <a:tabLst/>
                        <a:defRPr/>
                      </a:pPr>
                      <a:r>
                        <a:rPr kumimoji="0" lang="en-GB" sz="1800" b="0" i="0" u="none" strike="noStrike" kern="1200" cap="none" spc="0" normalizeH="0" baseline="0" noProof="0" dirty="0">
                          <a:ln>
                            <a:noFill/>
                          </a:ln>
                          <a:solidFill>
                            <a:prstClr val="black"/>
                          </a:solidFill>
                          <a:effectLst/>
                          <a:uLnTx/>
                          <a:uFillTx/>
                          <a:latin typeface="Comic Sans MS" pitchFamily="66" charset="0"/>
                          <a:ea typeface="+mn-ea"/>
                          <a:cs typeface="+mn-cs"/>
                        </a:rPr>
                        <a:t>     -     =  36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omic Sans MS"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pitchFamily="66" charset="0"/>
                          <a:ea typeface="+mn-ea"/>
                          <a:cs typeface="+mn-cs"/>
                        </a:rPr>
                        <a:t> _    </a:t>
                      </a:r>
                      <a:r>
                        <a:rPr kumimoji="0" lang="en-GB" sz="1200" b="0" i="0" u="none" strike="noStrike" kern="1200" cap="none" spc="0" normalizeH="0" baseline="0" noProof="0" dirty="0">
                          <a:ln>
                            <a:noFill/>
                          </a:ln>
                          <a:solidFill>
                            <a:prstClr val="black"/>
                          </a:solidFill>
                          <a:effectLst/>
                          <a:uLnTx/>
                          <a:uFillTx/>
                          <a:latin typeface="Comic Sans MS" pitchFamily="66" charset="0"/>
                          <a:ea typeface="+mn-ea"/>
                          <a:cs typeface="+mn-cs"/>
                        </a:rPr>
                        <a:t>X</a:t>
                      </a:r>
                      <a:r>
                        <a:rPr kumimoji="0" lang="en-GB" sz="1800" b="0" i="0" u="none" strike="noStrike" kern="1200" cap="none" spc="0" normalizeH="0" baseline="0" noProof="0" dirty="0">
                          <a:ln>
                            <a:noFill/>
                          </a:ln>
                          <a:solidFill>
                            <a:prstClr val="black"/>
                          </a:solidFill>
                          <a:effectLst/>
                          <a:uLnTx/>
                          <a:uFillTx/>
                          <a:latin typeface="Comic Sans MS" pitchFamily="66" charset="0"/>
                          <a:ea typeface="+mn-ea"/>
                          <a:cs typeface="+mn-cs"/>
                        </a:rPr>
                        <a:t>  _  =  36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omic Sans MS"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pitchFamily="66" charset="0"/>
                          <a:ea typeface="+mn-ea"/>
                          <a:cs typeface="+mn-cs"/>
                        </a:rPr>
                        <a:t> _ + _ - _  = 36</a:t>
                      </a:r>
                      <a:endParaRPr kumimoji="0" lang="en-GB" sz="1200" b="0" i="0" u="none" strike="noStrike" kern="1200" cap="none" spc="0" normalizeH="0" baseline="0" noProof="0" dirty="0">
                        <a:ln>
                          <a:noFill/>
                        </a:ln>
                        <a:solidFill>
                          <a:prstClr val="black"/>
                        </a:solidFill>
                        <a:effectLst/>
                        <a:uLnTx/>
                        <a:uFillTx/>
                        <a:latin typeface="Comic Sans MS" pitchFamily="66"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itchFamily="66" charset="0"/>
                          <a:ea typeface="+mn-ea"/>
                          <a:cs typeface="+mn-cs"/>
                        </a:rPr>
                        <a:t>List all the number facts of 8 and 80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omic Sans MS"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omic Sans MS"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omic Sans MS"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omic Sans MS"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sng" strike="noStrike" kern="1200" cap="none" spc="0" normalizeH="0" baseline="0" noProof="0" dirty="0">
                          <a:ln>
                            <a:noFill/>
                          </a:ln>
                          <a:solidFill>
                            <a:srgbClr val="FF0000"/>
                          </a:solidFill>
                          <a:effectLst/>
                          <a:uLnTx/>
                          <a:uFillTx/>
                          <a:latin typeface="Comic Sans MS" pitchFamily="66" charset="0"/>
                          <a:ea typeface="+mn-ea"/>
                          <a:cs typeface="+mn-cs"/>
                        </a:rPr>
                        <a:t>Challenge: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omic Sans MS" pitchFamily="66" charset="0"/>
                          <a:ea typeface="+mn-ea"/>
                          <a:cs typeface="+mn-cs"/>
                        </a:rPr>
                        <a:t>Look back at your Anansi counting in 8s work. It may help you.</a:t>
                      </a:r>
                      <a:endParaRPr kumimoji="0" lang="en-GB" sz="1600" b="0" i="0" u="none" strike="noStrike" kern="1200" cap="none" spc="0" normalizeH="0" baseline="0" noProof="0" dirty="0">
                        <a:ln>
                          <a:noFill/>
                        </a:ln>
                        <a:solidFill>
                          <a:prstClr val="black"/>
                        </a:solidFill>
                        <a:effectLst/>
                        <a:uLnTx/>
                        <a:uFillTx/>
                        <a:latin typeface="Comic Sans MS"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u="none" dirty="0">
                          <a:latin typeface="Comic Sans MS" pitchFamily="66" charset="0"/>
                        </a:rPr>
                        <a:t>+</a:t>
                      </a:r>
                      <a:r>
                        <a:rPr lang="en-GB" sz="2000" b="0" u="none" dirty="0">
                          <a:latin typeface="Comic Sans MS" pitchFamily="66" charset="0"/>
                        </a:rPr>
                        <a:t>  </a:t>
                      </a:r>
                      <a:r>
                        <a:rPr lang="en-GB" sz="2800" b="0" u="none" dirty="0">
                          <a:latin typeface="Comic Sans MS" pitchFamily="66" charset="0"/>
                        </a:rPr>
                        <a:t>-</a:t>
                      </a:r>
                      <a:r>
                        <a:rPr lang="en-GB" sz="2000" b="0" u="none" dirty="0">
                          <a:latin typeface="Comic Sans MS" pitchFamily="66" charset="0"/>
                        </a:rPr>
                        <a:t>  x   </a:t>
                      </a:r>
                      <a:r>
                        <a:rPr lang="en-GB" sz="2800" b="0" u="none" dirty="0">
                          <a:latin typeface="Comic Sans MS" pitchFamily="66"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omic Sans MS" pitchFamily="66" charset="0"/>
                          <a:ea typeface="+mn-ea"/>
                          <a:cs typeface="+mn-cs"/>
                        </a:rPr>
                        <a:t>Using the symbols write all the different number sentences that you can think of, that equal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omic Sans MS"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omic Sans MS" pitchFamily="66" charset="0"/>
                          <a:ea typeface="+mn-ea"/>
                          <a:cs typeface="+mn-cs"/>
                        </a:rPr>
                        <a:t>16 and 48</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omic Sans MS" pitchFamily="66"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itchFamily="66" charset="0"/>
                          <a:ea typeface="+mn-ea"/>
                          <a:cs typeface="+mn-cs"/>
                        </a:rPr>
                        <a:t>List all the number facts of 9 and 90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omic Sans MS"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omic Sans MS"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omic Sans MS"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omic Sans MS"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sng" strike="noStrike" kern="1200" cap="none" spc="0" normalizeH="0" baseline="0" noProof="0" dirty="0">
                          <a:ln>
                            <a:noFill/>
                          </a:ln>
                          <a:solidFill>
                            <a:srgbClr val="FF0000"/>
                          </a:solidFill>
                          <a:effectLst/>
                          <a:uLnTx/>
                          <a:uFillTx/>
                          <a:latin typeface="Comic Sans MS" pitchFamily="66" charset="0"/>
                          <a:ea typeface="+mn-ea"/>
                          <a:cs typeface="+mn-cs"/>
                        </a:rPr>
                        <a:t>Challenge</a:t>
                      </a:r>
                      <a:r>
                        <a:rPr kumimoji="0" lang="en-GB" sz="1800" b="1" i="0" u="none" strike="noStrike" kern="1200" cap="none" spc="0" normalizeH="0" baseline="0" noProof="0" dirty="0">
                          <a:ln>
                            <a:noFill/>
                          </a:ln>
                          <a:solidFill>
                            <a:prstClr val="black"/>
                          </a:solidFill>
                          <a:effectLst/>
                          <a:uLnTx/>
                          <a:uFillTx/>
                          <a:latin typeface="Comic Sans MS" pitchFamily="66" charset="0"/>
                          <a:ea typeface="+mn-ea"/>
                          <a:cs typeface="+mn-cs"/>
                        </a:rPr>
                        <a:t>:</a:t>
                      </a:r>
                      <a:r>
                        <a:rPr kumimoji="0" lang="en-GB" sz="1600" b="0" i="0" u="none" strike="noStrike" kern="1200" cap="none" spc="0" normalizeH="0" baseline="0" noProof="0" dirty="0">
                          <a:ln>
                            <a:noFill/>
                          </a:ln>
                          <a:solidFill>
                            <a:prstClr val="black"/>
                          </a:solidFill>
                          <a:effectLst/>
                          <a:uLnTx/>
                          <a:uFillTx/>
                          <a:latin typeface="Comic Sans MS" pitchFamily="66"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itchFamily="66" charset="0"/>
                          <a:ea typeface="+mn-ea"/>
                          <a:cs typeface="+mn-cs"/>
                        </a:rPr>
                        <a:t>using these symbols;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3200" b="0" u="none" dirty="0">
                          <a:latin typeface="Comic Sans MS" pitchFamily="66" charset="0"/>
                        </a:rPr>
                        <a:t>+</a:t>
                      </a:r>
                      <a:r>
                        <a:rPr lang="en-GB" sz="2400" b="0" u="none" dirty="0">
                          <a:latin typeface="Comic Sans MS" pitchFamily="66" charset="0"/>
                        </a:rPr>
                        <a:t>  </a:t>
                      </a:r>
                      <a:r>
                        <a:rPr lang="en-GB" sz="3200" b="0" u="none" dirty="0">
                          <a:latin typeface="Comic Sans MS" pitchFamily="66" charset="0"/>
                        </a:rPr>
                        <a:t>-</a:t>
                      </a:r>
                      <a:r>
                        <a:rPr lang="en-GB" sz="2400" b="0" u="none" dirty="0">
                          <a:latin typeface="Comic Sans MS" pitchFamily="66" charset="0"/>
                        </a:rPr>
                        <a:t>  x   </a:t>
                      </a:r>
                      <a:r>
                        <a:rPr lang="en-GB" sz="3200" b="0" u="none" dirty="0">
                          <a:latin typeface="Comic Sans MS" pitchFamily="66"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omic Sans MS" pitchFamily="66" charset="0"/>
                          <a:ea typeface="+mn-ea"/>
                          <a:cs typeface="+mn-cs"/>
                        </a:rPr>
                        <a:t>Write all the different number sentences that you can think of, that </a:t>
                      </a:r>
                      <a:r>
                        <a:rPr kumimoji="0" lang="en-GB" sz="1600" b="0" i="0" u="none" strike="noStrike" kern="1200" cap="none" spc="0" normalizeH="0" baseline="0" noProof="0" dirty="0">
                          <a:ln>
                            <a:noFill/>
                          </a:ln>
                          <a:solidFill>
                            <a:prstClr val="black"/>
                          </a:solidFill>
                          <a:effectLst/>
                          <a:uLnTx/>
                          <a:uFillTx/>
                          <a:latin typeface="Comic Sans MS" pitchFamily="66" charset="0"/>
                          <a:ea typeface="+mn-ea"/>
                          <a:cs typeface="+mn-cs"/>
                        </a:rPr>
                        <a:t>equal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omic Sans MS"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omic Sans MS" pitchFamily="66" charset="0"/>
                          <a:ea typeface="+mn-ea"/>
                          <a:cs typeface="+mn-cs"/>
                        </a:rPr>
                        <a:t>27 and 54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omic Sans MS"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omic Sans MS" pitchFamily="66"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u="none" baseline="0" dirty="0">
                          <a:solidFill>
                            <a:schemeClr val="tx1"/>
                          </a:solidFill>
                          <a:latin typeface="Comic Sans MS" pitchFamily="66" charset="0"/>
                        </a:rPr>
                        <a:t>With your family, help to prepare delicious and special foods for your special picnic today.</a:t>
                      </a:r>
                    </a:p>
                    <a:p>
                      <a:endParaRPr lang="en-GB" sz="1400" u="none" baseline="0" dirty="0">
                        <a:solidFill>
                          <a:schemeClr val="tx1"/>
                        </a:solidFill>
                        <a:latin typeface="Comic Sans MS" pitchFamily="66" charset="0"/>
                      </a:endParaRPr>
                    </a:p>
                    <a:p>
                      <a:r>
                        <a:rPr lang="en-GB" sz="1100" u="none" baseline="0" dirty="0">
                          <a:solidFill>
                            <a:schemeClr val="tx1"/>
                          </a:solidFill>
                          <a:latin typeface="Comic Sans MS" pitchFamily="66" charset="0"/>
                        </a:rPr>
                        <a:t>You have created some fun food art previously.</a:t>
                      </a:r>
                    </a:p>
                    <a:p>
                      <a:endParaRPr lang="en-GB" sz="1100" u="none" baseline="0" dirty="0">
                        <a:solidFill>
                          <a:schemeClr val="tx1"/>
                        </a:solidFill>
                        <a:latin typeface="Comic Sans MS" pitchFamily="66" charset="0"/>
                      </a:endParaRPr>
                    </a:p>
                    <a:p>
                      <a:r>
                        <a:rPr lang="en-GB" sz="1400" u="none" baseline="0" dirty="0">
                          <a:solidFill>
                            <a:schemeClr val="tx1"/>
                          </a:solidFill>
                          <a:latin typeface="Comic Sans MS" pitchFamily="66" charset="0"/>
                        </a:rPr>
                        <a:t>Remember to take a photograph and send it to your teacher. Please state whether or not it can be used on the school website.</a:t>
                      </a:r>
                    </a:p>
                    <a:p>
                      <a:endParaRPr lang="en-GB" sz="1400" u="none" baseline="0" dirty="0">
                        <a:solidFill>
                          <a:schemeClr val="tx1"/>
                        </a:solidFill>
                        <a:latin typeface="Comic Sans MS" pitchFamily="66" charset="0"/>
                      </a:endParaRPr>
                    </a:p>
                    <a:p>
                      <a:r>
                        <a:rPr lang="en-GB" sz="1400" u="none" baseline="0" dirty="0">
                          <a:solidFill>
                            <a:schemeClr val="tx1"/>
                          </a:solidFill>
                          <a:latin typeface="Comic Sans MS" pitchFamily="66" charset="0"/>
                        </a:rPr>
                        <a:t>Enjoy</a:t>
                      </a:r>
                      <a:r>
                        <a:rPr lang="en-GB" sz="1200" u="none" baseline="0" dirty="0">
                          <a:solidFill>
                            <a:schemeClr val="tx1"/>
                          </a:solidFill>
                          <a:latin typeface="Comic Sans MS" pitchFamily="66" charset="0"/>
                        </a:rPr>
                        <a:t>. </a:t>
                      </a:r>
                    </a:p>
                    <a:p>
                      <a:endParaRPr lang="en-GB" sz="1200" u="none" baseline="0" dirty="0">
                        <a:solidFill>
                          <a:schemeClr val="tx1"/>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1"/>
                  </a:ext>
                </a:extLst>
              </a:tr>
            </a:tbl>
          </a:graphicData>
        </a:graphic>
      </p:graphicFrame>
      <p:pic>
        <p:nvPicPr>
          <p:cNvPr id="43" name="Picture 42">
            <a:extLst>
              <a:ext uri="{FF2B5EF4-FFF2-40B4-BE49-F238E27FC236}">
                <a16:creationId xmlns:a16="http://schemas.microsoft.com/office/drawing/2014/main" xmlns="" id="{0A3E9B2A-187A-47A0-8534-28D7DC9AC9C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4067944" y="1387569"/>
            <a:ext cx="1224136" cy="507987"/>
          </a:xfrm>
          <a:prstGeom prst="rect">
            <a:avLst/>
          </a:prstGeom>
        </p:spPr>
      </p:pic>
      <p:pic>
        <p:nvPicPr>
          <p:cNvPr id="3" name="Picture 2">
            <a:extLst>
              <a:ext uri="{FF2B5EF4-FFF2-40B4-BE49-F238E27FC236}">
                <a16:creationId xmlns:a16="http://schemas.microsoft.com/office/drawing/2014/main" xmlns="" id="{C8D0FA99-45A3-40CD-897E-90F25CE88CFB}"/>
              </a:ext>
            </a:extLst>
          </p:cNvPr>
          <p:cNvPicPr>
            <a:picLocks noChangeAspect="1"/>
          </p:cNvPicPr>
          <p:nvPr/>
        </p:nvPicPr>
        <p:blipFill>
          <a:blip r:embed="rId5"/>
          <a:stretch>
            <a:fillRect/>
          </a:stretch>
        </p:blipFill>
        <p:spPr>
          <a:xfrm>
            <a:off x="7435392" y="4601018"/>
            <a:ext cx="1672448" cy="2089233"/>
          </a:xfrm>
          <a:prstGeom prst="rect">
            <a:avLst/>
          </a:prstGeom>
        </p:spPr>
      </p:pic>
      <p:pic>
        <p:nvPicPr>
          <p:cNvPr id="5" name="Picture 4">
            <a:extLst>
              <a:ext uri="{FF2B5EF4-FFF2-40B4-BE49-F238E27FC236}">
                <a16:creationId xmlns:a16="http://schemas.microsoft.com/office/drawing/2014/main" xmlns="" id="{4B0F8C6E-68B7-48A9-A38F-FBFEA0DEF2F7}"/>
              </a:ext>
            </a:extLst>
          </p:cNvPr>
          <p:cNvPicPr>
            <a:picLocks noChangeAspect="1"/>
          </p:cNvPicPr>
          <p:nvPr/>
        </p:nvPicPr>
        <p:blipFill>
          <a:blip r:embed="rId6"/>
          <a:stretch>
            <a:fillRect/>
          </a:stretch>
        </p:blipFill>
        <p:spPr>
          <a:xfrm>
            <a:off x="7917191" y="3612522"/>
            <a:ext cx="720740" cy="946855"/>
          </a:xfrm>
          <a:prstGeom prst="rect">
            <a:avLst/>
          </a:prstGeom>
        </p:spPr>
      </p:pic>
      <p:pic>
        <p:nvPicPr>
          <p:cNvPr id="8" name="Picture 7">
            <a:extLst>
              <a:ext uri="{FF2B5EF4-FFF2-40B4-BE49-F238E27FC236}">
                <a16:creationId xmlns:a16="http://schemas.microsoft.com/office/drawing/2014/main" xmlns="" id="{07B443CC-ADB3-4D38-B961-D8C28B4CF7CD}"/>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tretch>
            <a:fillRect/>
          </a:stretch>
        </p:blipFill>
        <p:spPr>
          <a:xfrm>
            <a:off x="2461866" y="1138523"/>
            <a:ext cx="741982" cy="719722"/>
          </a:xfrm>
          <a:prstGeom prst="rect">
            <a:avLst/>
          </a:prstGeom>
        </p:spPr>
      </p:pic>
      <p:pic>
        <p:nvPicPr>
          <p:cNvPr id="14" name="Picture 13">
            <a:extLst>
              <a:ext uri="{FF2B5EF4-FFF2-40B4-BE49-F238E27FC236}">
                <a16:creationId xmlns:a16="http://schemas.microsoft.com/office/drawing/2014/main" xmlns="" id="{8CC92F99-6DA5-47D1-A485-85A101FCC882}"/>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tretch>
            <a:fillRect/>
          </a:stretch>
        </p:blipFill>
        <p:spPr>
          <a:xfrm>
            <a:off x="5932455" y="1217529"/>
            <a:ext cx="444849" cy="915327"/>
          </a:xfrm>
          <a:prstGeom prst="rect">
            <a:avLst/>
          </a:prstGeom>
        </p:spPr>
      </p:pic>
    </p:spTree>
    <p:extLst>
      <p:ext uri="{BB962C8B-B14F-4D97-AF65-F5344CB8AC3E}">
        <p14:creationId xmlns:p14="http://schemas.microsoft.com/office/powerpoint/2010/main" val="937860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43004291"/>
              </p:ext>
            </p:extLst>
          </p:nvPr>
        </p:nvGraphicFramePr>
        <p:xfrm>
          <a:off x="63105" y="43778"/>
          <a:ext cx="9038998" cy="6812280"/>
        </p:xfrm>
        <a:graphic>
          <a:graphicData uri="http://schemas.openxmlformats.org/drawingml/2006/table">
            <a:tbl>
              <a:tblPr firstRow="1" bandRow="1">
                <a:tableStyleId>{5C22544A-7EE6-4342-B048-85BDC9FD1C3A}</a:tableStyleId>
              </a:tblPr>
              <a:tblGrid>
                <a:gridCol w="1352399">
                  <a:extLst>
                    <a:ext uri="{9D8B030D-6E8A-4147-A177-3AD203B41FA5}">
                      <a16:colId xmlns:a16="http://schemas.microsoft.com/office/drawing/2014/main" xmlns="" val="20000"/>
                    </a:ext>
                  </a:extLst>
                </a:gridCol>
                <a:gridCol w="576064">
                  <a:extLst>
                    <a:ext uri="{9D8B030D-6E8A-4147-A177-3AD203B41FA5}">
                      <a16:colId xmlns:a16="http://schemas.microsoft.com/office/drawing/2014/main" xmlns="" val="20001"/>
                    </a:ext>
                  </a:extLst>
                </a:gridCol>
                <a:gridCol w="216024">
                  <a:extLst>
                    <a:ext uri="{9D8B030D-6E8A-4147-A177-3AD203B41FA5}">
                      <a16:colId xmlns:a16="http://schemas.microsoft.com/office/drawing/2014/main" xmlns="" val="3268931492"/>
                    </a:ext>
                  </a:extLst>
                </a:gridCol>
                <a:gridCol w="504056">
                  <a:extLst>
                    <a:ext uri="{9D8B030D-6E8A-4147-A177-3AD203B41FA5}">
                      <a16:colId xmlns:a16="http://schemas.microsoft.com/office/drawing/2014/main" xmlns="" val="1576071603"/>
                    </a:ext>
                  </a:extLst>
                </a:gridCol>
                <a:gridCol w="534549">
                  <a:extLst>
                    <a:ext uri="{9D8B030D-6E8A-4147-A177-3AD203B41FA5}">
                      <a16:colId xmlns:a16="http://schemas.microsoft.com/office/drawing/2014/main" xmlns="" val="2214733957"/>
                    </a:ext>
                  </a:extLst>
                </a:gridCol>
                <a:gridCol w="2088232">
                  <a:extLst>
                    <a:ext uri="{9D8B030D-6E8A-4147-A177-3AD203B41FA5}">
                      <a16:colId xmlns:a16="http://schemas.microsoft.com/office/drawing/2014/main" xmlns="" val="20002"/>
                    </a:ext>
                  </a:extLst>
                </a:gridCol>
                <a:gridCol w="1625691">
                  <a:extLst>
                    <a:ext uri="{9D8B030D-6E8A-4147-A177-3AD203B41FA5}">
                      <a16:colId xmlns:a16="http://schemas.microsoft.com/office/drawing/2014/main" xmlns="" val="20003"/>
                    </a:ext>
                  </a:extLst>
                </a:gridCol>
                <a:gridCol w="2141983">
                  <a:extLst>
                    <a:ext uri="{9D8B030D-6E8A-4147-A177-3AD203B41FA5}">
                      <a16:colId xmlns:a16="http://schemas.microsoft.com/office/drawing/2014/main" xmlns="" val="20004"/>
                    </a:ext>
                  </a:extLst>
                </a:gridCol>
              </a:tblGrid>
              <a:tr h="3596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u="none" dirty="0">
                          <a:solidFill>
                            <a:schemeClr val="tx1"/>
                          </a:solidFill>
                          <a:latin typeface="Comic Sans MS" pitchFamily="66" charset="0"/>
                        </a:rPr>
                        <a:t>Monday </a:t>
                      </a:r>
                      <a:r>
                        <a:rPr lang="en-GB" sz="1200" b="1" u="none" dirty="0">
                          <a:solidFill>
                            <a:schemeClr val="tx1"/>
                          </a:solidFill>
                          <a:latin typeface="Comic Sans MS" pitchFamily="66" charset="0"/>
                        </a:rPr>
                        <a:t>P.E</a:t>
                      </a:r>
                      <a:endParaRPr lang="en-GB" sz="1800" b="1" u="none" dirty="0">
                        <a:solidFill>
                          <a:schemeClr val="tx1"/>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u="none" dirty="0">
                          <a:solidFill>
                            <a:schemeClr val="tx1"/>
                          </a:solidFill>
                          <a:latin typeface="Comic Sans MS" pitchFamily="66" charset="0"/>
                        </a:rPr>
                        <a:t>Tuesday </a:t>
                      </a:r>
                      <a:r>
                        <a:rPr lang="en-GB" sz="1400" b="0" u="none" dirty="0">
                          <a:solidFill>
                            <a:schemeClr val="tx1"/>
                          </a:solidFill>
                          <a:latin typeface="Comic Sans MS" pitchFamily="66" charset="0"/>
                        </a:rPr>
                        <a:t>Art</a:t>
                      </a:r>
                      <a:endParaRPr lang="en-GB" sz="1600" b="0" u="none" dirty="0">
                        <a:solidFill>
                          <a:schemeClr val="tx1"/>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kern="1200" baseline="0" dirty="0">
                          <a:solidFill>
                            <a:schemeClr val="dk1"/>
                          </a:solidFill>
                          <a:effectLst/>
                          <a:latin typeface="Comic Sans MS" pitchFamily="66" charset="0"/>
                          <a:ea typeface="+mn-ea"/>
                          <a:cs typeface="+mn-cs"/>
                        </a:rPr>
                        <a:t>Wednesday</a:t>
                      </a:r>
                      <a:r>
                        <a:rPr lang="en-GB" sz="1800" b="1" i="0" u="none" kern="1200" baseline="0" dirty="0">
                          <a:solidFill>
                            <a:schemeClr val="dk1"/>
                          </a:solidFill>
                          <a:effectLst/>
                          <a:latin typeface="Comic Sans MS" pitchFamily="66" charset="0"/>
                          <a:ea typeface="+mn-ea"/>
                          <a:cs typeface="+mn-cs"/>
                        </a:rPr>
                        <a:t> </a:t>
                      </a:r>
                      <a:r>
                        <a:rPr lang="en-GB" sz="1200" b="0" i="0" u="none" kern="1200" baseline="0" dirty="0">
                          <a:solidFill>
                            <a:schemeClr val="dk1"/>
                          </a:solidFill>
                          <a:effectLst/>
                          <a:latin typeface="Comic Sans MS" pitchFamily="66" charset="0"/>
                          <a:ea typeface="+mn-ea"/>
                          <a:cs typeface="+mn-cs"/>
                        </a:rPr>
                        <a:t>Science</a:t>
                      </a:r>
                      <a:endParaRPr lang="en-GB" sz="1800" b="0" i="0" u="none" kern="1200" baseline="0" dirty="0">
                        <a:solidFill>
                          <a:schemeClr val="dk1"/>
                        </a:solidFill>
                        <a:effectLst/>
                        <a:latin typeface="Comic Sans MS" pitchFamily="66"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800" b="0" u="none" baseline="0" dirty="0">
                          <a:solidFill>
                            <a:schemeClr val="tx1"/>
                          </a:solidFill>
                          <a:latin typeface="Comic Sans MS" pitchFamily="66" charset="0"/>
                        </a:rPr>
                        <a:t>Thursday </a:t>
                      </a:r>
                      <a:r>
                        <a:rPr lang="en-GB" sz="1400" b="0" u="none" baseline="0" dirty="0">
                          <a:solidFill>
                            <a:schemeClr val="tx1"/>
                          </a:solidFill>
                          <a:latin typeface="Comic Sans MS" pitchFamily="66" charset="0"/>
                        </a:rPr>
                        <a:t>DT</a:t>
                      </a:r>
                      <a:endParaRPr lang="en-GB" sz="1800" b="1" u="none" baseline="0" dirty="0">
                        <a:solidFill>
                          <a:schemeClr val="tx1"/>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b="1" u="none" dirty="0">
                        <a:solidFill>
                          <a:schemeClr val="tx1"/>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3146519">
                <a:tc rowSpan="6">
                  <a:txBody>
                    <a:bodyPr/>
                    <a:lstStyle/>
                    <a:p>
                      <a:r>
                        <a:rPr lang="en-GB" sz="1200" b="0" u="none" dirty="0">
                          <a:solidFill>
                            <a:schemeClr val="tx1"/>
                          </a:solidFill>
                          <a:latin typeface="Comic Sans MS" pitchFamily="66" charset="0"/>
                        </a:rPr>
                        <a:t>Choose an activity:</a:t>
                      </a:r>
                    </a:p>
                    <a:p>
                      <a:r>
                        <a:rPr lang="en-GB" sz="1200" b="0" i="0" kern="1200" dirty="0">
                          <a:solidFill>
                            <a:schemeClr val="dk1"/>
                          </a:solidFill>
                          <a:effectLst/>
                          <a:latin typeface="+mn-lt"/>
                          <a:ea typeface="+mn-ea"/>
                          <a:cs typeface="+mn-cs"/>
                          <a:hlinkClick r:id="rId2"/>
                        </a:rPr>
                        <a:t>https://home.jasmineactive.com/login</a:t>
                      </a:r>
                      <a:r>
                        <a:rPr lang="en-GB" sz="1200" b="0" i="0" kern="1200" dirty="0">
                          <a:solidFill>
                            <a:schemeClr val="dk1"/>
                          </a:solidFill>
                          <a:effectLst/>
                          <a:latin typeface="+mn-lt"/>
                          <a:ea typeface="+mn-ea"/>
                          <a:cs typeface="+mn-cs"/>
                        </a:rPr>
                        <a:t> </a:t>
                      </a:r>
                    </a:p>
                    <a:p>
                      <a:r>
                        <a:rPr lang="en-GB" sz="1200" b="0" i="0" kern="1200" dirty="0">
                          <a:solidFill>
                            <a:schemeClr val="dk1"/>
                          </a:solidFill>
                          <a:effectLst/>
                          <a:latin typeface="+mn-lt"/>
                          <a:ea typeface="+mn-ea"/>
                          <a:cs typeface="+mn-cs"/>
                        </a:rPr>
                        <a:t>The username is: parent@stanthonys-2.com </a:t>
                      </a:r>
                    </a:p>
                    <a:p>
                      <a:r>
                        <a:rPr lang="en-GB" sz="1200" b="0" i="0" kern="1200" dirty="0">
                          <a:solidFill>
                            <a:schemeClr val="dk1"/>
                          </a:solidFill>
                          <a:effectLst/>
                          <a:latin typeface="+mn-lt"/>
                          <a:ea typeface="+mn-ea"/>
                          <a:cs typeface="+mn-cs"/>
                        </a:rPr>
                        <a:t>The password is: </a:t>
                      </a:r>
                      <a:r>
                        <a:rPr lang="en-GB" sz="1200" b="0" i="0" kern="1200" dirty="0" err="1">
                          <a:solidFill>
                            <a:schemeClr val="dk1"/>
                          </a:solidFill>
                          <a:effectLst/>
                          <a:latin typeface="+mn-lt"/>
                          <a:ea typeface="+mn-ea"/>
                          <a:cs typeface="+mn-cs"/>
                        </a:rPr>
                        <a:t>stanthonys</a:t>
                      </a:r>
                      <a:endParaRPr lang="en-GB" sz="1200" b="0" i="0" kern="1200" dirty="0">
                        <a:solidFill>
                          <a:schemeClr val="dk1"/>
                        </a:solidFill>
                        <a:effectLst/>
                        <a:latin typeface="+mn-lt"/>
                        <a:ea typeface="+mn-ea"/>
                        <a:cs typeface="+mn-cs"/>
                      </a:endParaRPr>
                    </a:p>
                    <a:p>
                      <a:endParaRPr lang="en-GB" sz="1200" b="0" i="0" kern="1200" dirty="0">
                        <a:solidFill>
                          <a:schemeClr val="dk1"/>
                        </a:solidFill>
                        <a:effectLst/>
                        <a:latin typeface="+mn-lt"/>
                        <a:ea typeface="+mn-ea"/>
                        <a:cs typeface="+mn-cs"/>
                      </a:endParaRPr>
                    </a:p>
                    <a:p>
                      <a:r>
                        <a:rPr lang="en-GB" sz="1400" b="0" i="0" kern="1200" dirty="0">
                          <a:solidFill>
                            <a:schemeClr val="dk1"/>
                          </a:solidFill>
                          <a:effectLst/>
                          <a:latin typeface="+mn-lt"/>
                          <a:ea typeface="+mn-ea"/>
                          <a:cs typeface="+mn-cs"/>
                        </a:rPr>
                        <a:t>Watch and listen to Mrs Rudd as she reads, ‘We’re going on a bear hunt’. Click on the link below.</a:t>
                      </a:r>
                    </a:p>
                    <a:p>
                      <a:endParaRPr lang="en-GB" sz="1200" b="0" i="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dk1"/>
                          </a:solidFill>
                          <a:effectLst/>
                          <a:latin typeface="+mn-lt"/>
                          <a:ea typeface="+mn-ea"/>
                          <a:cs typeface="+mn-cs"/>
                          <a:hlinkClick r:id="rId3"/>
                        </a:rPr>
                        <a:t>https://www.youtube.com/watch?v=5T-VEZJhueU</a:t>
                      </a:r>
                      <a:endParaRPr lang="en-GB" sz="1200" b="0" i="0" u="none" strike="noStrike"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kern="1200" dirty="0">
                          <a:solidFill>
                            <a:schemeClr val="dk1"/>
                          </a:solidFill>
                          <a:effectLst/>
                          <a:latin typeface="+mn-lt"/>
                          <a:ea typeface="+mn-ea"/>
                          <a:cs typeface="+mn-cs"/>
                        </a:rPr>
                        <a:t>Go for a brisk walk with your family to a woodland area near you.</a:t>
                      </a:r>
                    </a:p>
                    <a:p>
                      <a:endParaRPr lang="en-GB" sz="1200" b="1" i="0" u="none" dirty="0">
                        <a:solidFill>
                          <a:schemeClr val="tx1"/>
                        </a:solidFill>
                        <a:latin typeface="Comic Sans MS" pitchFamily="66" charset="0"/>
                      </a:endParaRPr>
                    </a:p>
                    <a:p>
                      <a:endParaRPr lang="en-GB" sz="1100" b="0" i="0" u="none" dirty="0">
                        <a:solidFill>
                          <a:schemeClr val="tx1"/>
                        </a:solidFill>
                        <a:latin typeface="Comic Sans MS" pitchFamily="66" charset="0"/>
                      </a:endParaRPr>
                    </a:p>
                    <a:p>
                      <a:endParaRPr lang="en-GB" sz="1100" b="0" i="0" u="none" dirty="0">
                        <a:solidFill>
                          <a:schemeClr val="tx1"/>
                        </a:solidFill>
                        <a:latin typeface="Comic Sans MS" pitchFamily="66" charset="0"/>
                      </a:endParaRPr>
                    </a:p>
                    <a:p>
                      <a:endParaRPr lang="en-GB" sz="1100" b="0" i="0" u="none" dirty="0">
                        <a:solidFill>
                          <a:schemeClr val="tx1"/>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r>
                        <a:rPr lang="en-GB" sz="1200" b="0" u="none" dirty="0">
                          <a:solidFill>
                            <a:schemeClr val="tx1"/>
                          </a:solidFill>
                          <a:latin typeface="Comic Sans MS" pitchFamily="66" charset="0"/>
                        </a:rPr>
                        <a:t>Today you will need a piece of fruit, blank paper, a drawing pencil, colouring pencils or paints.</a:t>
                      </a:r>
                    </a:p>
                    <a:p>
                      <a:endParaRPr lang="en-GB" sz="1200" b="0" u="none" dirty="0">
                        <a:solidFill>
                          <a:schemeClr val="tx1"/>
                        </a:solidFill>
                        <a:latin typeface="Comic Sans MS" pitchFamily="66" charset="0"/>
                      </a:endParaRPr>
                    </a:p>
                    <a:p>
                      <a:r>
                        <a:rPr lang="en-GB" sz="1200" b="0" u="none" dirty="0">
                          <a:solidFill>
                            <a:schemeClr val="tx1"/>
                          </a:solidFill>
                          <a:latin typeface="Comic Sans MS" pitchFamily="66" charset="0"/>
                        </a:rPr>
                        <a:t>Take a good look at the fruit and place it on a plate in front of you. </a:t>
                      </a:r>
                    </a:p>
                    <a:p>
                      <a:endParaRPr lang="en-GB" sz="1200" b="0" u="none" dirty="0">
                        <a:solidFill>
                          <a:schemeClr val="tx1"/>
                        </a:solidFill>
                        <a:latin typeface="Comic Sans MS" pitchFamily="66" charset="0"/>
                      </a:endParaRPr>
                    </a:p>
                    <a:p>
                      <a:r>
                        <a:rPr lang="en-GB" sz="1200" b="0" u="none" dirty="0">
                          <a:solidFill>
                            <a:schemeClr val="tx1"/>
                          </a:solidFill>
                          <a:latin typeface="Comic Sans MS" pitchFamily="66" charset="0"/>
                        </a:rPr>
                        <a:t>Think about the size of the fruit and look at the shape it makes on the outer edge.</a:t>
                      </a:r>
                    </a:p>
                    <a:p>
                      <a:r>
                        <a:rPr lang="en-GB" sz="1200" b="0" u="none" dirty="0">
                          <a:solidFill>
                            <a:schemeClr val="tx1"/>
                          </a:solidFill>
                          <a:latin typeface="Comic Sans MS" pitchFamily="66" charset="0"/>
                        </a:rPr>
                        <a:t>Draw it carefully so that it fills the page.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6">
                  <a:txBody>
                    <a:bodyPr/>
                    <a:lstStyle/>
                    <a:p>
                      <a:pPr algn="ctr"/>
                      <a:r>
                        <a:rPr lang="en-GB" sz="1400" b="0" u="none" baseline="0" dirty="0">
                          <a:solidFill>
                            <a:schemeClr val="tx1"/>
                          </a:solidFill>
                          <a:latin typeface="Comic Sans MS" pitchFamily="66" charset="0"/>
                        </a:rPr>
                        <a:t>Plant a seed.</a:t>
                      </a:r>
                    </a:p>
                    <a:p>
                      <a:pPr algn="l"/>
                      <a:r>
                        <a:rPr lang="en-GB" sz="1400" b="0" u="none" baseline="0" dirty="0">
                          <a:solidFill>
                            <a:schemeClr val="tx1"/>
                          </a:solidFill>
                          <a:latin typeface="Comic Sans MS" pitchFamily="66" charset="0"/>
                        </a:rPr>
                        <a:t>You will need some seeds.</a:t>
                      </a:r>
                    </a:p>
                    <a:p>
                      <a:pPr algn="l"/>
                      <a:endParaRPr lang="en-GB" sz="1400" b="0" u="none" baseline="0" dirty="0">
                        <a:solidFill>
                          <a:schemeClr val="tx1"/>
                        </a:solidFill>
                        <a:latin typeface="Comic Sans MS" pitchFamily="66" charset="0"/>
                      </a:endParaRPr>
                    </a:p>
                    <a:p>
                      <a:pPr algn="l"/>
                      <a:endParaRPr lang="en-GB" sz="1400" b="0" u="none" baseline="0" dirty="0">
                        <a:solidFill>
                          <a:schemeClr val="tx1"/>
                        </a:solidFill>
                        <a:latin typeface="Comic Sans MS" pitchFamily="66" charset="0"/>
                      </a:endParaRPr>
                    </a:p>
                    <a:p>
                      <a:pPr algn="l"/>
                      <a:r>
                        <a:rPr lang="en-GB" sz="1400" b="0" u="none" baseline="0" dirty="0">
                          <a:solidFill>
                            <a:schemeClr val="tx1"/>
                          </a:solidFill>
                          <a:latin typeface="Comic Sans MS" pitchFamily="66" charset="0"/>
                        </a:rPr>
                        <a:t>Soil</a:t>
                      </a:r>
                    </a:p>
                    <a:p>
                      <a:pPr algn="l"/>
                      <a:r>
                        <a:rPr lang="en-GB" sz="1400" b="0" u="none" baseline="0" dirty="0">
                          <a:solidFill>
                            <a:schemeClr val="tx1"/>
                          </a:solidFill>
                          <a:latin typeface="Comic Sans MS" pitchFamily="66" charset="0"/>
                        </a:rPr>
                        <a:t>and</a:t>
                      </a:r>
                    </a:p>
                    <a:p>
                      <a:pPr algn="l"/>
                      <a:r>
                        <a:rPr lang="en-GB" sz="1400" b="0" u="none" baseline="0" dirty="0">
                          <a:solidFill>
                            <a:schemeClr val="tx1"/>
                          </a:solidFill>
                          <a:latin typeface="Comic Sans MS" pitchFamily="66" charset="0"/>
                        </a:rPr>
                        <a:t>Pot</a:t>
                      </a:r>
                    </a:p>
                    <a:p>
                      <a:pPr algn="l"/>
                      <a:r>
                        <a:rPr lang="en-GB" sz="1100" b="0" u="none" baseline="0" dirty="0">
                          <a:solidFill>
                            <a:schemeClr val="tx1"/>
                          </a:solidFill>
                          <a:latin typeface="Comic Sans MS" pitchFamily="66" charset="0"/>
                        </a:rPr>
                        <a:t>Radishes grow quickly, try growing a sunflower or tomato plant.</a:t>
                      </a:r>
                    </a:p>
                    <a:p>
                      <a:pPr algn="l"/>
                      <a:r>
                        <a:rPr lang="en-GB" sz="1400" b="0" u="none" baseline="0" dirty="0">
                          <a:solidFill>
                            <a:schemeClr val="tx1"/>
                          </a:solidFill>
                          <a:latin typeface="Comic Sans MS" pitchFamily="66" charset="0"/>
                        </a:rPr>
                        <a:t>What else will your seed need to help it grow?</a:t>
                      </a:r>
                    </a:p>
                    <a:p>
                      <a:pPr algn="ctr"/>
                      <a:r>
                        <a:rPr lang="en-GB" sz="1200" b="0" u="none" baseline="0" dirty="0">
                          <a:solidFill>
                            <a:schemeClr val="tx1"/>
                          </a:solidFill>
                          <a:latin typeface="Comic Sans MS" pitchFamily="66" charset="0"/>
                        </a:rPr>
                        <a:t>Take photos or draw pictures of how you planted your seed in sequence and label them. </a:t>
                      </a:r>
                    </a:p>
                    <a:p>
                      <a:pPr algn="l"/>
                      <a:endParaRPr lang="en-GB" sz="1200" b="0" u="none" baseline="0" dirty="0">
                        <a:solidFill>
                          <a:schemeClr val="tx1"/>
                        </a:solidFill>
                        <a:latin typeface="Comic Sans MS" pitchFamily="66" charset="0"/>
                      </a:endParaRPr>
                    </a:p>
                    <a:p>
                      <a:pPr algn="l"/>
                      <a:r>
                        <a:rPr lang="en-GB" sz="1400" b="0" u="none" baseline="0" dirty="0">
                          <a:solidFill>
                            <a:schemeClr val="tx1"/>
                          </a:solidFill>
                          <a:latin typeface="Comic Sans MS" pitchFamily="66" charset="0"/>
                        </a:rPr>
                        <a:t>This will be the first page of your weekly diary</a:t>
                      </a:r>
                      <a:r>
                        <a:rPr lang="en-GB" sz="1200" b="0" u="none" baseline="0" dirty="0">
                          <a:solidFill>
                            <a:schemeClr val="tx1"/>
                          </a:solidFill>
                          <a:latin typeface="Comic Sans MS" pitchFamily="66" charset="0"/>
                        </a:rPr>
                        <a:t>. Each week you will record the length of the plant how many leaves etc. Draw each stage each week and record what is happening.</a:t>
                      </a:r>
                    </a:p>
                    <a:p>
                      <a:pPr algn="l"/>
                      <a:endParaRPr lang="en-GB" sz="1200" b="0" u="none" baseline="0" dirty="0">
                        <a:solidFill>
                          <a:schemeClr val="tx1"/>
                        </a:solidFill>
                        <a:latin typeface="Comic Sans MS" pitchFamily="66" charset="0"/>
                      </a:endParaRPr>
                    </a:p>
                    <a:p>
                      <a:pPr algn="ctr"/>
                      <a:r>
                        <a:rPr lang="en-GB" sz="1200" b="0" u="none" baseline="0" dirty="0">
                          <a:solidFill>
                            <a:schemeClr val="tx1"/>
                          </a:solidFill>
                          <a:latin typeface="Comic Sans MS" pitchFamily="66" charset="0"/>
                        </a:rPr>
                        <a:t>Focus word:</a:t>
                      </a:r>
                    </a:p>
                    <a:p>
                      <a:pPr algn="ctr"/>
                      <a:r>
                        <a:rPr lang="en-GB" sz="1400" b="0" u="none" baseline="0" dirty="0">
                          <a:solidFill>
                            <a:schemeClr val="tx1"/>
                          </a:solidFill>
                          <a:latin typeface="Comic Sans MS" pitchFamily="66" charset="0"/>
                        </a:rPr>
                        <a:t>What does  </a:t>
                      </a:r>
                      <a:r>
                        <a:rPr lang="en-GB" sz="1400" b="1" u="none" baseline="0" dirty="0">
                          <a:solidFill>
                            <a:srgbClr val="FF0000"/>
                          </a:solidFill>
                          <a:latin typeface="Comic Sans MS" pitchFamily="66" charset="0"/>
                        </a:rPr>
                        <a:t>Germinate</a:t>
                      </a:r>
                    </a:p>
                    <a:p>
                      <a:pPr algn="ctr"/>
                      <a:r>
                        <a:rPr lang="en-GB" sz="1400" b="0" u="none" baseline="0" dirty="0">
                          <a:solidFill>
                            <a:schemeClr val="tx1"/>
                          </a:solidFill>
                          <a:latin typeface="Comic Sans MS" pitchFamily="66" charset="0"/>
                        </a:rPr>
                        <a:t>Mean?</a:t>
                      </a:r>
                      <a:endParaRPr lang="en-GB" sz="1200" b="0" u="none" baseline="0" dirty="0">
                        <a:solidFill>
                          <a:schemeClr val="tx1"/>
                        </a:solidFill>
                        <a:latin typeface="Comic Sans MS" pitchFamily="66" charset="0"/>
                      </a:endParaRPr>
                    </a:p>
                    <a:p>
                      <a:pPr algn="l"/>
                      <a:endParaRPr lang="en-GB" sz="1400" b="0" u="none" baseline="0" dirty="0">
                        <a:solidFill>
                          <a:schemeClr val="tx1"/>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dirty="0">
                          <a:solidFill>
                            <a:schemeClr val="tx1"/>
                          </a:solidFill>
                          <a:latin typeface="Comic Sans MS" pitchFamily="66" charset="0"/>
                        </a:rPr>
                        <a:t>Design and colour a front cover for your new story about taking fruit to your best friend</a:t>
                      </a:r>
                      <a:r>
                        <a:rPr lang="en-GB" sz="1000" b="0" i="0" u="none" dirty="0">
                          <a:solidFill>
                            <a:schemeClr val="tx1"/>
                          </a:solidFill>
                          <a:latin typeface="Comic Sans MS" pitchFamily="66" charset="0"/>
                        </a:rPr>
                        <a:t>.</a:t>
                      </a:r>
                    </a:p>
                    <a:p>
                      <a:endParaRPr lang="en-GB" sz="1050" b="0" i="0" u="none" dirty="0">
                        <a:solidFill>
                          <a:schemeClr val="tx1"/>
                        </a:solidFill>
                        <a:latin typeface="Comic Sans MS" pitchFamily="66" charset="0"/>
                      </a:endParaRPr>
                    </a:p>
                    <a:p>
                      <a:r>
                        <a:rPr lang="en-GB" sz="1100" b="0" i="0" u="none" dirty="0">
                          <a:solidFill>
                            <a:schemeClr val="tx1"/>
                          </a:solidFill>
                          <a:latin typeface="Comic Sans MS" pitchFamily="66" charset="0"/>
                        </a:rPr>
                        <a:t>You will need a picture.</a:t>
                      </a:r>
                    </a:p>
                    <a:p>
                      <a:endParaRPr lang="en-GB" sz="1100" b="0" i="0" u="none" dirty="0">
                        <a:solidFill>
                          <a:schemeClr val="tx1"/>
                        </a:solidFill>
                        <a:latin typeface="Comic Sans MS" pitchFamily="66" charset="0"/>
                      </a:endParaRPr>
                    </a:p>
                    <a:p>
                      <a:r>
                        <a:rPr lang="en-GB" sz="1200" b="1" i="0" u="none" dirty="0">
                          <a:solidFill>
                            <a:schemeClr val="tx1"/>
                          </a:solidFill>
                          <a:latin typeface="Comic Sans MS" pitchFamily="66" charset="0"/>
                        </a:rPr>
                        <a:t>A title </a:t>
                      </a:r>
                    </a:p>
                    <a:p>
                      <a:endParaRPr lang="en-GB" sz="1100" b="0" i="0" u="none" dirty="0">
                        <a:solidFill>
                          <a:schemeClr val="tx1"/>
                        </a:solidFill>
                        <a:latin typeface="Comic Sans MS" pitchFamily="66" charset="0"/>
                      </a:endParaRPr>
                    </a:p>
                    <a:p>
                      <a:r>
                        <a:rPr lang="en-GB" sz="1100" b="0" i="0" u="none" dirty="0">
                          <a:solidFill>
                            <a:schemeClr val="tx1"/>
                          </a:solidFill>
                          <a:latin typeface="Comic Sans MS" pitchFamily="66" charset="0"/>
                        </a:rPr>
                        <a:t>Author and illustrators name. </a:t>
                      </a:r>
                    </a:p>
                    <a:p>
                      <a:r>
                        <a:rPr lang="en-GB" sz="1200" b="1" i="0" u="none" dirty="0">
                          <a:solidFill>
                            <a:schemeClr val="tx1"/>
                          </a:solidFill>
                          <a:latin typeface="Comic Sans MS" pitchFamily="66" charset="0"/>
                        </a:rPr>
                        <a:t>This is you by the way.</a:t>
                      </a:r>
                    </a:p>
                    <a:p>
                      <a:endParaRPr lang="en-GB" sz="1200" b="1" i="0" u="none" dirty="0">
                        <a:solidFill>
                          <a:schemeClr val="tx1"/>
                        </a:solidFill>
                        <a:latin typeface="Comic Sans MS" pitchFamily="66" charset="0"/>
                      </a:endParaRPr>
                    </a:p>
                    <a:p>
                      <a:endParaRPr lang="en-GB" sz="1200" b="0" u="none" dirty="0">
                        <a:solidFill>
                          <a:schemeClr val="tx1"/>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6">
                  <a:txBody>
                    <a:bodyPr/>
                    <a:lstStyle/>
                    <a:p>
                      <a:pPr algn="ctr"/>
                      <a:endParaRPr lang="en-GB" sz="1400" b="0" u="none" baseline="0" dirty="0">
                        <a:solidFill>
                          <a:schemeClr val="tx1"/>
                        </a:solidFill>
                        <a:latin typeface="Comic Sans MS" pitchFamily="66" charset="0"/>
                      </a:endParaRPr>
                    </a:p>
                    <a:p>
                      <a:pPr algn="ctr"/>
                      <a:endParaRPr lang="en-GB" sz="1400" b="0" u="none" baseline="0" dirty="0">
                        <a:solidFill>
                          <a:schemeClr val="tx1"/>
                        </a:solidFill>
                        <a:latin typeface="Comic Sans MS" pitchFamily="66" charset="0"/>
                      </a:endParaRPr>
                    </a:p>
                    <a:p>
                      <a:pPr algn="ctr"/>
                      <a:endParaRPr lang="en-GB" sz="1400" b="0" u="none" baseline="0" dirty="0">
                        <a:solidFill>
                          <a:schemeClr val="tx1"/>
                        </a:solidFill>
                        <a:latin typeface="Comic Sans MS" pitchFamily="66" charset="0"/>
                      </a:endParaRPr>
                    </a:p>
                    <a:p>
                      <a:pPr algn="ctr"/>
                      <a:endParaRPr lang="en-GB" sz="1400" b="0" u="none" baseline="0" dirty="0">
                        <a:solidFill>
                          <a:schemeClr val="tx1"/>
                        </a:solidFill>
                        <a:latin typeface="Comic Sans MS" pitchFamily="66" charset="0"/>
                      </a:endParaRPr>
                    </a:p>
                    <a:p>
                      <a:pPr algn="ctr"/>
                      <a:r>
                        <a:rPr lang="en-GB" sz="1400" b="0" u="none" baseline="0" dirty="0">
                          <a:solidFill>
                            <a:schemeClr val="tx1"/>
                          </a:solidFill>
                          <a:latin typeface="Comic Sans MS" pitchFamily="66" charset="0"/>
                        </a:rPr>
                        <a:t>On St Anthony’s Day we usually have activities in school. Think about some of the activities we have in the playground.</a:t>
                      </a:r>
                    </a:p>
                    <a:p>
                      <a:pPr algn="ctr"/>
                      <a:r>
                        <a:rPr lang="en-GB" sz="1400" b="0" u="none" baseline="0" dirty="0">
                          <a:solidFill>
                            <a:schemeClr val="tx1"/>
                          </a:solidFill>
                          <a:latin typeface="Comic Sans MS" pitchFamily="66" charset="0"/>
                        </a:rPr>
                        <a:t>Create your own activity. Here are some ideas.</a:t>
                      </a:r>
                    </a:p>
                    <a:p>
                      <a:pPr algn="ctr"/>
                      <a:r>
                        <a:rPr lang="en-GB" sz="1400" b="0" u="none" baseline="0" dirty="0">
                          <a:solidFill>
                            <a:schemeClr val="tx1"/>
                          </a:solidFill>
                          <a:latin typeface="Comic Sans MS" pitchFamily="66" charset="0"/>
                        </a:rPr>
                        <a:t>It could be a gymnastics or sporting activity.</a:t>
                      </a:r>
                    </a:p>
                    <a:p>
                      <a:pPr algn="ctr"/>
                      <a:r>
                        <a:rPr lang="en-GB" sz="1400" b="0" u="none" baseline="0" dirty="0">
                          <a:solidFill>
                            <a:schemeClr val="tx1"/>
                          </a:solidFill>
                          <a:latin typeface="Comic Sans MS" pitchFamily="66" charset="0"/>
                        </a:rPr>
                        <a:t>Musical – sing a song – make a musical instrument using recycled materials -play an instrument.  Create a dance! </a:t>
                      </a:r>
                    </a:p>
                    <a:p>
                      <a:pPr algn="ctr"/>
                      <a:r>
                        <a:rPr lang="en-GB" sz="1400" b="0" u="none" baseline="0" dirty="0">
                          <a:solidFill>
                            <a:schemeClr val="tx1"/>
                          </a:solidFill>
                          <a:latin typeface="Comic Sans MS" pitchFamily="66" charset="0"/>
                        </a:rPr>
                        <a:t>Make a picture.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1"/>
                  </a:ext>
                </a:extLst>
              </a:tr>
              <a:tr h="187455">
                <a:tc vMerge="1">
                  <a:txBody>
                    <a:bodyPr/>
                    <a:lstStyle/>
                    <a:p>
                      <a:endParaRPr lang="en-GB"/>
                    </a:p>
                  </a:txBody>
                  <a:tcPr/>
                </a:tc>
                <a:tc>
                  <a:txBody>
                    <a:bodyPr/>
                    <a:lstStyle/>
                    <a:p>
                      <a:endParaRPr lang="en-GB" sz="100" b="0" u="none" dirty="0">
                        <a:solidFill>
                          <a:schemeClr val="tx1"/>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GB" sz="100" b="0" u="none" dirty="0">
                        <a:solidFill>
                          <a:schemeClr val="tx1"/>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b="0" u="none" dirty="0">
                        <a:solidFill>
                          <a:schemeClr val="tx1"/>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b="0" u="none" dirty="0">
                        <a:solidFill>
                          <a:schemeClr val="tx1"/>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xmlns="" val="3507162486"/>
                  </a:ext>
                </a:extLst>
              </a:tr>
              <a:tr h="244383">
                <a:tc vMerge="1">
                  <a:txBody>
                    <a:bodyPr/>
                    <a:lstStyle/>
                    <a:p>
                      <a:endParaRPr lang="en-GB"/>
                    </a:p>
                  </a:txBody>
                  <a:tcPr/>
                </a:tc>
                <a:tc>
                  <a:txBody>
                    <a:bodyPr/>
                    <a:lstStyle/>
                    <a:p>
                      <a:endParaRPr lang="en-GB" sz="100" b="0" u="none" dirty="0">
                        <a:solidFill>
                          <a:schemeClr val="tx1"/>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b="0" u="none" dirty="0">
                        <a:solidFill>
                          <a:schemeClr val="tx1"/>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b="0" u="none" dirty="0">
                        <a:solidFill>
                          <a:schemeClr val="tx1"/>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b="0" u="none" dirty="0">
                        <a:solidFill>
                          <a:schemeClr val="tx1"/>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xmlns="" val="231222575"/>
                  </a:ext>
                </a:extLst>
              </a:tr>
              <a:tr h="252236">
                <a:tc vMerge="1">
                  <a:txBody>
                    <a:bodyPr/>
                    <a:lstStyle/>
                    <a:p>
                      <a:endParaRPr lang="en-GB"/>
                    </a:p>
                  </a:txBody>
                  <a:tcPr/>
                </a:tc>
                <a:tc>
                  <a:txBody>
                    <a:bodyPr/>
                    <a:lstStyle/>
                    <a:p>
                      <a:endParaRPr lang="en-GB" sz="100" b="0" u="none" dirty="0">
                        <a:solidFill>
                          <a:schemeClr val="tx1"/>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b="0" u="none" dirty="0">
                        <a:solidFill>
                          <a:schemeClr val="tx1"/>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b="0" u="none" dirty="0">
                        <a:solidFill>
                          <a:schemeClr val="tx1"/>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b="0" u="none" dirty="0">
                        <a:solidFill>
                          <a:schemeClr val="tx1"/>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xmlns="" val="2767876031"/>
                  </a:ext>
                </a:extLst>
              </a:tr>
              <a:tr h="0">
                <a:tc vMerge="1">
                  <a:txBody>
                    <a:bodyPr/>
                    <a:lstStyle/>
                    <a:p>
                      <a:endParaRPr lang="en-GB"/>
                    </a:p>
                  </a:txBody>
                  <a:tcPr/>
                </a:tc>
                <a:tc>
                  <a:txBody>
                    <a:bodyPr/>
                    <a:lstStyle/>
                    <a:p>
                      <a:endParaRPr lang="en-GB" sz="100" b="0" u="none" dirty="0">
                        <a:solidFill>
                          <a:schemeClr val="tx1"/>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b="0" u="none" dirty="0">
                        <a:solidFill>
                          <a:schemeClr val="tx1"/>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b="0" u="none" dirty="0">
                        <a:solidFill>
                          <a:schemeClr val="tx1"/>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b="0" u="none" dirty="0">
                        <a:solidFill>
                          <a:schemeClr val="tx1"/>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xmlns="" val="911232377"/>
                  </a:ext>
                </a:extLst>
              </a:tr>
              <a:tr h="2392522">
                <a:tc vMerge="1">
                  <a:txBody>
                    <a:bodyPr/>
                    <a:lstStyle/>
                    <a:p>
                      <a:endParaRPr lang="en-GB"/>
                    </a:p>
                  </a:txBody>
                  <a:tcPr/>
                </a:tc>
                <a:tc gridSpan="4">
                  <a:txBody>
                    <a:bodyPr/>
                    <a:lstStyle/>
                    <a:p>
                      <a:r>
                        <a:rPr lang="en-GB" sz="1200" b="0" u="none" dirty="0">
                          <a:solidFill>
                            <a:schemeClr val="tx1"/>
                          </a:solidFill>
                          <a:latin typeface="Comic Sans MS" pitchFamily="66" charset="0"/>
                        </a:rPr>
                        <a:t>Then look at the detail and colour it.</a:t>
                      </a:r>
                    </a:p>
                    <a:p>
                      <a:r>
                        <a:rPr lang="en-GB" sz="1200" b="0" u="none" dirty="0">
                          <a:solidFill>
                            <a:schemeClr val="tx1"/>
                          </a:solidFill>
                          <a:latin typeface="Comic Sans MS" pitchFamily="66" charset="0"/>
                        </a:rPr>
                        <a:t>Get an </a:t>
                      </a:r>
                      <a:r>
                        <a:rPr lang="en-GB" sz="1200" b="0" u="sng" dirty="0">
                          <a:solidFill>
                            <a:srgbClr val="FF0000"/>
                          </a:solidFill>
                          <a:latin typeface="Comic Sans MS" pitchFamily="66" charset="0"/>
                        </a:rPr>
                        <a:t>ADULT</a:t>
                      </a:r>
                      <a:r>
                        <a:rPr lang="en-GB" sz="1200" b="0" u="none" dirty="0">
                          <a:solidFill>
                            <a:schemeClr val="tx1"/>
                          </a:solidFill>
                          <a:latin typeface="Comic Sans MS" pitchFamily="66" charset="0"/>
                        </a:rPr>
                        <a:t> to cut the fruit in half and draw what you can see inside with detail and then colour</a:t>
                      </a:r>
                    </a:p>
                    <a:p>
                      <a:endParaRPr lang="en-GB" sz="1200" b="0" u="none" dirty="0">
                        <a:solidFill>
                          <a:schemeClr val="tx1"/>
                        </a:solidFill>
                        <a:latin typeface="Comic Sans MS" pitchFamily="66" charset="0"/>
                      </a:endParaRPr>
                    </a:p>
                    <a:p>
                      <a:r>
                        <a:rPr lang="en-GB" sz="1200" b="0" u="none" dirty="0">
                          <a:solidFill>
                            <a:schemeClr val="tx1"/>
                          </a:solidFill>
                          <a:latin typeface="Comic Sans MS" pitchFamily="66" charset="0"/>
                        </a:rPr>
                        <a:t>Don’t forget to date and sign it like all great artists!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xmlns="" val="3402195743"/>
                  </a:ext>
                </a:extLst>
              </a:tr>
            </a:tbl>
          </a:graphicData>
        </a:graphic>
      </p:graphicFrame>
      <p:pic>
        <p:nvPicPr>
          <p:cNvPr id="205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24" y="-12282488"/>
            <a:ext cx="752301"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xmlns="" id="{2F4DADA9-D784-476C-9869-39D09F89CB4E}"/>
              </a:ext>
            </a:extLst>
          </p:cNvPr>
          <p:cNvPicPr>
            <a:picLocks noChangeAspect="1"/>
          </p:cNvPicPr>
          <p:nvPr/>
        </p:nvPicPr>
        <p:blipFill>
          <a:blip r:embed="rId5"/>
          <a:stretch>
            <a:fillRect/>
          </a:stretch>
        </p:blipFill>
        <p:spPr>
          <a:xfrm>
            <a:off x="7014042" y="5376206"/>
            <a:ext cx="576064" cy="576064"/>
          </a:xfrm>
          <a:prstGeom prst="rect">
            <a:avLst/>
          </a:prstGeom>
        </p:spPr>
      </p:pic>
      <p:pic>
        <p:nvPicPr>
          <p:cNvPr id="5" name="Picture 4">
            <a:extLst>
              <a:ext uri="{FF2B5EF4-FFF2-40B4-BE49-F238E27FC236}">
                <a16:creationId xmlns:a16="http://schemas.microsoft.com/office/drawing/2014/main" xmlns="" id="{479A1F7E-9058-4BB3-B288-67D1BE9FEB3E}"/>
              </a:ext>
            </a:extLst>
          </p:cNvPr>
          <p:cNvPicPr>
            <a:picLocks noChangeAspect="1"/>
          </p:cNvPicPr>
          <p:nvPr/>
        </p:nvPicPr>
        <p:blipFill>
          <a:blip r:embed="rId6"/>
          <a:stretch>
            <a:fillRect/>
          </a:stretch>
        </p:blipFill>
        <p:spPr>
          <a:xfrm>
            <a:off x="8007533" y="5458359"/>
            <a:ext cx="949764" cy="598764"/>
          </a:xfrm>
          <a:prstGeom prst="rect">
            <a:avLst/>
          </a:prstGeom>
        </p:spPr>
      </p:pic>
      <p:pic>
        <p:nvPicPr>
          <p:cNvPr id="6" name="Picture 5">
            <a:extLst>
              <a:ext uri="{FF2B5EF4-FFF2-40B4-BE49-F238E27FC236}">
                <a16:creationId xmlns:a16="http://schemas.microsoft.com/office/drawing/2014/main" xmlns="" id="{9A098EC5-D2F0-4593-AE60-7764B3325EF9}"/>
              </a:ext>
            </a:extLst>
          </p:cNvPr>
          <p:cNvPicPr>
            <a:picLocks noChangeAspect="1"/>
          </p:cNvPicPr>
          <p:nvPr/>
        </p:nvPicPr>
        <p:blipFill>
          <a:blip r:embed="rId7"/>
          <a:stretch>
            <a:fillRect/>
          </a:stretch>
        </p:blipFill>
        <p:spPr>
          <a:xfrm>
            <a:off x="7435025" y="5952270"/>
            <a:ext cx="762979" cy="576064"/>
          </a:xfrm>
          <a:prstGeom prst="rect">
            <a:avLst/>
          </a:prstGeom>
        </p:spPr>
      </p:pic>
      <p:pic>
        <p:nvPicPr>
          <p:cNvPr id="8" name="Picture 7">
            <a:extLst>
              <a:ext uri="{FF2B5EF4-FFF2-40B4-BE49-F238E27FC236}">
                <a16:creationId xmlns:a16="http://schemas.microsoft.com/office/drawing/2014/main" xmlns="" id="{D0B7E55A-FD84-4137-99D2-5E539AD9E1BD}"/>
              </a:ext>
            </a:extLst>
          </p:cNvPr>
          <p:cNvPicPr>
            <a:picLocks noChangeAspect="1"/>
          </p:cNvPicPr>
          <p:nvPr/>
        </p:nvPicPr>
        <p:blipFill>
          <a:blip r:embed="rId8"/>
          <a:stretch>
            <a:fillRect/>
          </a:stretch>
        </p:blipFill>
        <p:spPr>
          <a:xfrm>
            <a:off x="7473036" y="21974"/>
            <a:ext cx="911752" cy="1197641"/>
          </a:xfrm>
          <a:prstGeom prst="rect">
            <a:avLst/>
          </a:prstGeom>
        </p:spPr>
      </p:pic>
      <p:pic>
        <p:nvPicPr>
          <p:cNvPr id="11" name="Picture 10">
            <a:extLst>
              <a:ext uri="{FF2B5EF4-FFF2-40B4-BE49-F238E27FC236}">
                <a16:creationId xmlns:a16="http://schemas.microsoft.com/office/drawing/2014/main" xmlns="" id="{5C639017-64EC-4DE6-BFE9-AE44BBA70317}"/>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tretch>
            <a:fillRect/>
          </a:stretch>
        </p:blipFill>
        <p:spPr>
          <a:xfrm>
            <a:off x="5485117" y="4437112"/>
            <a:ext cx="1107735" cy="754843"/>
          </a:xfrm>
          <a:prstGeom prst="rect">
            <a:avLst/>
          </a:prstGeom>
        </p:spPr>
      </p:pic>
      <p:pic>
        <p:nvPicPr>
          <p:cNvPr id="14" name="Picture 13">
            <a:extLst>
              <a:ext uri="{FF2B5EF4-FFF2-40B4-BE49-F238E27FC236}">
                <a16:creationId xmlns:a16="http://schemas.microsoft.com/office/drawing/2014/main" xmlns="" id="{A1C8DCA5-D10D-4860-982F-AAF94C1DD030}"/>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xmlns="" r:id="rId12"/>
              </a:ext>
            </a:extLst>
          </a:blip>
          <a:stretch>
            <a:fillRect/>
          </a:stretch>
        </p:blipFill>
        <p:spPr>
          <a:xfrm flipH="1">
            <a:off x="5460870" y="3330470"/>
            <a:ext cx="1131712" cy="754843"/>
          </a:xfrm>
          <a:prstGeom prst="rect">
            <a:avLst/>
          </a:prstGeom>
        </p:spPr>
      </p:pic>
      <p:pic>
        <p:nvPicPr>
          <p:cNvPr id="18" name="Picture 17">
            <a:extLst>
              <a:ext uri="{FF2B5EF4-FFF2-40B4-BE49-F238E27FC236}">
                <a16:creationId xmlns:a16="http://schemas.microsoft.com/office/drawing/2014/main" xmlns="" id="{457246B9-F35A-4B39-A8B0-3F050BB86B7A}"/>
              </a:ext>
            </a:extLst>
          </p:cNvPr>
          <p:cNvPicPr>
            <a:picLocks noChangeAspect="1"/>
          </p:cNvPicPr>
          <p:nvPr/>
        </p:nvPicPr>
        <p:blipFill>
          <a:blip r:embed="rId13" cstate="print">
            <a:extLst>
              <a:ext uri="{28A0092B-C50C-407E-A947-70E740481C1C}">
                <a14:useLocalDpi xmlns:a14="http://schemas.microsoft.com/office/drawing/2010/main" val="0"/>
              </a:ext>
              <a:ext uri="{837473B0-CC2E-450A-ABE3-18F120FF3D39}">
                <a1611:picAttrSrcUrl xmlns:a1611="http://schemas.microsoft.com/office/drawing/2016/11/main" xmlns="" r:id="rId14"/>
              </a:ext>
            </a:extLst>
          </a:blip>
          <a:stretch>
            <a:fillRect/>
          </a:stretch>
        </p:blipFill>
        <p:spPr>
          <a:xfrm>
            <a:off x="1776389" y="3716549"/>
            <a:ext cx="1066550" cy="6296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xmlns="" id="{94F070C0-2A01-42B9-BA17-815F1DC105A6}"/>
              </a:ext>
            </a:extLst>
          </p:cNvPr>
          <p:cNvPicPr>
            <a:picLocks noChangeAspect="1"/>
          </p:cNvPicPr>
          <p:nvPr/>
        </p:nvPicPr>
        <p:blipFill>
          <a:blip r:embed="rId15" cstate="print">
            <a:extLst>
              <a:ext uri="{28A0092B-C50C-407E-A947-70E740481C1C}">
                <a14:useLocalDpi xmlns:a14="http://schemas.microsoft.com/office/drawing/2010/main" val="0"/>
              </a:ext>
              <a:ext uri="{837473B0-CC2E-450A-ABE3-18F120FF3D39}">
                <a1611:picAttrSrcUrl xmlns:a1611="http://schemas.microsoft.com/office/drawing/2016/11/main" xmlns="" r:id="rId16"/>
              </a:ext>
            </a:extLst>
          </a:blip>
          <a:stretch>
            <a:fillRect/>
          </a:stretch>
        </p:blipFill>
        <p:spPr>
          <a:xfrm>
            <a:off x="4084712" y="990931"/>
            <a:ext cx="504056" cy="336037"/>
          </a:xfrm>
          <a:prstGeom prst="rect">
            <a:avLst/>
          </a:prstGeom>
        </p:spPr>
      </p:pic>
      <p:pic>
        <p:nvPicPr>
          <p:cNvPr id="17" name="Picture 16">
            <a:extLst>
              <a:ext uri="{FF2B5EF4-FFF2-40B4-BE49-F238E27FC236}">
                <a16:creationId xmlns:a16="http://schemas.microsoft.com/office/drawing/2014/main" xmlns="" id="{02C0C814-9C6F-4284-94DF-0E5B8CD4A9A0}"/>
              </a:ext>
            </a:extLst>
          </p:cNvPr>
          <p:cNvPicPr>
            <a:picLocks noChangeAspect="1"/>
          </p:cNvPicPr>
          <p:nvPr/>
        </p:nvPicPr>
        <p:blipFill>
          <a:blip r:embed="rId17" cstate="print">
            <a:extLst>
              <a:ext uri="{28A0092B-C50C-407E-A947-70E740481C1C}">
                <a14:useLocalDpi xmlns:a14="http://schemas.microsoft.com/office/drawing/2010/main" val="0"/>
              </a:ext>
              <a:ext uri="{837473B0-CC2E-450A-ABE3-18F120FF3D39}">
                <a1611:picAttrSrcUrl xmlns:a1611="http://schemas.microsoft.com/office/drawing/2016/11/main" xmlns="" r:id="rId18"/>
              </a:ext>
            </a:extLst>
          </a:blip>
          <a:stretch>
            <a:fillRect/>
          </a:stretch>
        </p:blipFill>
        <p:spPr>
          <a:xfrm>
            <a:off x="3832659" y="1326968"/>
            <a:ext cx="1008162" cy="780570"/>
          </a:xfrm>
          <a:prstGeom prst="rect">
            <a:avLst/>
          </a:prstGeom>
        </p:spPr>
      </p:pic>
    </p:spTree>
    <p:extLst>
      <p:ext uri="{BB962C8B-B14F-4D97-AF65-F5344CB8AC3E}">
        <p14:creationId xmlns:p14="http://schemas.microsoft.com/office/powerpoint/2010/main" val="990764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4413</TotalTime>
  <Words>1549</Words>
  <Application>Microsoft Office PowerPoint</Application>
  <PresentationFormat>On-screen Show (4:3)</PresentationFormat>
  <Paragraphs>209</Paragraphs>
  <Slides>5</Slides>
  <Notes>1</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Nikki Tew</dc:creator>
  <cp:lastModifiedBy>Lucy Hoadley</cp:lastModifiedBy>
  <cp:revision>190</cp:revision>
  <cp:lastPrinted>2020-04-24T09:49:25Z</cp:lastPrinted>
  <dcterms:created xsi:type="dcterms:W3CDTF">2020-04-16T19:20:48Z</dcterms:created>
  <dcterms:modified xsi:type="dcterms:W3CDTF">2020-06-07T15:57:34Z</dcterms:modified>
</cp:coreProperties>
</file>