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82ADC9-8EB2-0320-C32A-20A349B840C5}" v="530" dt="2020-04-17T07:34:13.2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15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 Id="rId9"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C391DA1-CB93-4563-8802-0DCD0529BEB5}" type="datetimeFigureOut">
              <a:rPr lang="en-GB" smtClean="0"/>
              <a:t>19/04/2020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2120070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391DA1-CB93-4563-8802-0DCD0529BEB5}" type="datetimeFigureOut">
              <a:rPr lang="en-GB" smtClean="0"/>
              <a:t>19/04/2020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601688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391DA1-CB93-4563-8802-0DCD0529BEB5}" type="datetimeFigureOut">
              <a:rPr lang="en-GB" smtClean="0"/>
              <a:t>19/04/2020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1136194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391DA1-CB93-4563-8802-0DCD0529BEB5}" type="datetimeFigureOut">
              <a:rPr lang="en-GB" smtClean="0"/>
              <a:t>19/04/2020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836807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391DA1-CB93-4563-8802-0DCD0529BEB5}" type="datetimeFigureOut">
              <a:rPr lang="en-GB" smtClean="0"/>
              <a:t>19/04/2020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2634332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C391DA1-CB93-4563-8802-0DCD0529BEB5}" type="datetimeFigureOut">
              <a:rPr lang="en-GB" smtClean="0"/>
              <a:t>19/04/2020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3952470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C391DA1-CB93-4563-8802-0DCD0529BEB5}" type="datetimeFigureOut">
              <a:rPr lang="en-GB" smtClean="0"/>
              <a:t>19/04/2020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2063523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C391DA1-CB93-4563-8802-0DCD0529BEB5}" type="datetimeFigureOut">
              <a:rPr lang="en-GB" smtClean="0"/>
              <a:t>19/04/2020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2825130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391DA1-CB93-4563-8802-0DCD0529BEB5}" type="datetimeFigureOut">
              <a:rPr lang="en-GB" smtClean="0"/>
              <a:t>19/04/2020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2164239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C391DA1-CB93-4563-8802-0DCD0529BEB5}" type="datetimeFigureOut">
              <a:rPr lang="en-GB" smtClean="0"/>
              <a:t>19/04/2020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3870018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C391DA1-CB93-4563-8802-0DCD0529BEB5}" type="datetimeFigureOut">
              <a:rPr lang="en-GB" smtClean="0"/>
              <a:t>19/04/2020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915069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391DA1-CB93-4563-8802-0DCD0529BEB5}" type="datetimeFigureOut">
              <a:rPr lang="en-GB" smtClean="0"/>
              <a:t>19/04/2020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9655B8-27F7-4415-81B2-C6844396C512}" type="slidenum">
              <a:rPr lang="en-GB" smtClean="0"/>
              <a:t>‹#›</a:t>
            </a:fld>
            <a:endParaRPr lang="en-GB"/>
          </a:p>
        </p:txBody>
      </p:sp>
    </p:spTree>
    <p:extLst>
      <p:ext uri="{BB962C8B-B14F-4D97-AF65-F5344CB8AC3E}">
        <p14:creationId xmlns:p14="http://schemas.microsoft.com/office/powerpoint/2010/main" val="30869854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hyperlink" Target="mailto:ntew@stanthonys.slough.sch.uk" TargetMode="External"/><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hyperlink" Target="mailto:KWolley@AtAnthonys.slough.sch.uk" TargetMode="External"/><Relationship Id="rId4" Type="http://schemas.openxmlformats.org/officeDocument/2006/relationships/hyperlink" Target="mailto:Esoton@stanthonys.slough.sch.uk"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767069198"/>
              </p:ext>
            </p:extLst>
          </p:nvPr>
        </p:nvGraphicFramePr>
        <p:xfrm>
          <a:off x="35496" y="2420888"/>
          <a:ext cx="9036495" cy="4418937"/>
        </p:xfrm>
        <a:graphic>
          <a:graphicData uri="http://schemas.openxmlformats.org/drawingml/2006/table">
            <a:tbl>
              <a:tblPr firstRow="1" bandRow="1">
                <a:tableStyleId>{5C22544A-7EE6-4342-B048-85BDC9FD1C3A}</a:tableStyleId>
              </a:tblPr>
              <a:tblGrid>
                <a:gridCol w="1807299">
                  <a:extLst>
                    <a:ext uri="{9D8B030D-6E8A-4147-A177-3AD203B41FA5}">
                      <a16:colId xmlns:a16="http://schemas.microsoft.com/office/drawing/2014/main" xmlns="" val="20000"/>
                    </a:ext>
                  </a:extLst>
                </a:gridCol>
                <a:gridCol w="1807299">
                  <a:extLst>
                    <a:ext uri="{9D8B030D-6E8A-4147-A177-3AD203B41FA5}">
                      <a16:colId xmlns:a16="http://schemas.microsoft.com/office/drawing/2014/main" xmlns="" val="20001"/>
                    </a:ext>
                  </a:extLst>
                </a:gridCol>
                <a:gridCol w="1807299">
                  <a:extLst>
                    <a:ext uri="{9D8B030D-6E8A-4147-A177-3AD203B41FA5}">
                      <a16:colId xmlns:a16="http://schemas.microsoft.com/office/drawing/2014/main" xmlns="" val="20002"/>
                    </a:ext>
                  </a:extLst>
                </a:gridCol>
                <a:gridCol w="1807299">
                  <a:extLst>
                    <a:ext uri="{9D8B030D-6E8A-4147-A177-3AD203B41FA5}">
                      <a16:colId xmlns:a16="http://schemas.microsoft.com/office/drawing/2014/main" xmlns="" val="20003"/>
                    </a:ext>
                  </a:extLst>
                </a:gridCol>
                <a:gridCol w="1807299">
                  <a:extLst>
                    <a:ext uri="{9D8B030D-6E8A-4147-A177-3AD203B41FA5}">
                      <a16:colId xmlns:a16="http://schemas.microsoft.com/office/drawing/2014/main" xmlns="" val="20004"/>
                    </a:ext>
                  </a:extLst>
                </a:gridCol>
              </a:tblGrid>
              <a:tr h="426057">
                <a:tc>
                  <a:txBody>
                    <a:bodyPr/>
                    <a:lstStyle/>
                    <a:p>
                      <a:r>
                        <a:rPr lang="en-GB" dirty="0">
                          <a:solidFill>
                            <a:schemeClr val="tx1"/>
                          </a:solidFill>
                          <a:latin typeface="Comic Sans MS" pitchFamily="66" charset="0"/>
                        </a:rPr>
                        <a:t>Monday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dirty="0">
                          <a:solidFill>
                            <a:schemeClr val="tx1"/>
                          </a:solidFill>
                          <a:latin typeface="Comic Sans MS" pitchFamily="66" charset="0"/>
                        </a:rPr>
                        <a:t>Tuesday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dirty="0">
                          <a:solidFill>
                            <a:schemeClr val="tx1"/>
                          </a:solidFill>
                          <a:latin typeface="Comic Sans MS" pitchFamily="66" charset="0"/>
                        </a:rPr>
                        <a:t>Wednesday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dirty="0">
                          <a:solidFill>
                            <a:schemeClr val="tx1"/>
                          </a:solidFill>
                          <a:latin typeface="Comic Sans MS" pitchFamily="66" charset="0"/>
                        </a:rPr>
                        <a:t>Thursday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dirty="0">
                          <a:solidFill>
                            <a:schemeClr val="tx1"/>
                          </a:solidFill>
                          <a:latin typeface="Comic Sans MS" pitchFamily="66" charset="0"/>
                        </a:rPr>
                        <a:t>Friday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1008112">
                <a:tc>
                  <a:txBody>
                    <a:bodyPr/>
                    <a:lstStyle/>
                    <a:p>
                      <a:r>
                        <a:rPr lang="en-GB" sz="1600" u="sng" dirty="0">
                          <a:solidFill>
                            <a:schemeClr val="tx1"/>
                          </a:solidFill>
                          <a:latin typeface="Comic Sans MS" pitchFamily="66" charset="0"/>
                        </a:rPr>
                        <a:t>Literacy</a:t>
                      </a:r>
                    </a:p>
                    <a:p>
                      <a:r>
                        <a:rPr lang="en-GB" sz="1200" u="none" dirty="0">
                          <a:solidFill>
                            <a:schemeClr val="tx1"/>
                          </a:solidFill>
                          <a:latin typeface="Comic Sans MS" pitchFamily="66" charset="0"/>
                        </a:rPr>
                        <a:t>Look out of a window, what do you see?</a:t>
                      </a:r>
                    </a:p>
                    <a:p>
                      <a:r>
                        <a:rPr lang="en-GB" sz="1200" u="none" dirty="0">
                          <a:solidFill>
                            <a:schemeClr val="tx1"/>
                          </a:solidFill>
                          <a:latin typeface="Comic Sans MS"/>
                        </a:rPr>
                        <a:t>Draw a picture of it and then colour it. Can a member of your</a:t>
                      </a:r>
                      <a:r>
                        <a:rPr lang="en-GB" sz="1200" u="none" baseline="0" dirty="0">
                          <a:solidFill>
                            <a:schemeClr val="tx1"/>
                          </a:solidFill>
                          <a:latin typeface="Comic Sans MS"/>
                        </a:rPr>
                        <a:t> family work out which window your picture is the view of?</a:t>
                      </a:r>
                      <a:endParaRPr lang="en-GB" sz="1200" u="none" dirty="0">
                        <a:solidFill>
                          <a:schemeClr val="tx1"/>
                        </a:solidFill>
                        <a:latin typeface="Comic Sans M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u="sng" dirty="0">
                          <a:solidFill>
                            <a:schemeClr val="tx1"/>
                          </a:solidFill>
                          <a:latin typeface="Comic Sans MS" pitchFamily="66" charset="0"/>
                        </a:rPr>
                        <a:t>Literacy</a:t>
                      </a:r>
                    </a:p>
                    <a:p>
                      <a:r>
                        <a:rPr lang="en-GB" sz="1200" u="none" dirty="0">
                          <a:solidFill>
                            <a:schemeClr val="tx1"/>
                          </a:solidFill>
                          <a:latin typeface="Comic Sans MS" pitchFamily="66" charset="0"/>
                        </a:rPr>
                        <a:t>With your</a:t>
                      </a:r>
                      <a:r>
                        <a:rPr lang="en-GB" sz="1200" u="none" baseline="0" dirty="0">
                          <a:solidFill>
                            <a:schemeClr val="tx1"/>
                          </a:solidFill>
                          <a:latin typeface="Comic Sans MS" pitchFamily="66" charset="0"/>
                        </a:rPr>
                        <a:t> picture from yesterday use your senses to list what could you</a:t>
                      </a:r>
                    </a:p>
                    <a:p>
                      <a:r>
                        <a:rPr lang="en-GB" sz="1200" u="none" baseline="0" dirty="0">
                          <a:solidFill>
                            <a:schemeClr val="tx1"/>
                          </a:solidFill>
                          <a:latin typeface="Comic Sans MS" pitchFamily="66" charset="0"/>
                        </a:rPr>
                        <a:t>See?</a:t>
                      </a:r>
                    </a:p>
                    <a:p>
                      <a:r>
                        <a:rPr lang="en-GB" sz="1200" u="none" baseline="0" dirty="0">
                          <a:solidFill>
                            <a:schemeClr val="tx1"/>
                          </a:solidFill>
                          <a:latin typeface="Comic Sans MS" pitchFamily="66" charset="0"/>
                        </a:rPr>
                        <a:t>Hear?</a:t>
                      </a:r>
                    </a:p>
                    <a:p>
                      <a:r>
                        <a:rPr lang="en-GB" sz="1200" u="none" baseline="0" dirty="0">
                          <a:solidFill>
                            <a:schemeClr val="tx1"/>
                          </a:solidFill>
                          <a:latin typeface="Comic Sans MS" pitchFamily="66" charset="0"/>
                        </a:rPr>
                        <a:t>Smell?</a:t>
                      </a:r>
                    </a:p>
                    <a:p>
                      <a:r>
                        <a:rPr lang="en-GB" sz="1200" u="none" baseline="0" dirty="0">
                          <a:solidFill>
                            <a:schemeClr val="tx1"/>
                          </a:solidFill>
                          <a:latin typeface="Comic Sans MS" pitchFamily="66" charset="0"/>
                        </a:rPr>
                        <a:t>touch?</a:t>
                      </a:r>
                    </a:p>
                    <a:p>
                      <a:r>
                        <a:rPr lang="en-GB" sz="1200" u="none" baseline="0" dirty="0">
                          <a:solidFill>
                            <a:schemeClr val="tx1"/>
                          </a:solidFill>
                          <a:latin typeface="Comic Sans MS" pitchFamily="66" charset="0"/>
                        </a:rPr>
                        <a:t>Taste?</a:t>
                      </a:r>
                    </a:p>
                    <a:p>
                      <a:endParaRPr lang="en-GB" sz="1200" u="none" baseline="0" dirty="0">
                        <a:solidFill>
                          <a:schemeClr val="tx1"/>
                        </a:solidFill>
                        <a:latin typeface="Comic Sans MS" pitchFamily="66" charset="0"/>
                      </a:endParaRPr>
                    </a:p>
                    <a:p>
                      <a:endParaRPr lang="en-GB" sz="1200" u="none" baseline="0" dirty="0">
                        <a:solidFill>
                          <a:schemeClr val="tx1"/>
                        </a:solidFill>
                        <a:latin typeface="Comic Sans MS" pitchFamily="66" charset="0"/>
                      </a:endParaRPr>
                    </a:p>
                    <a:p>
                      <a:endParaRPr lang="en-GB" sz="120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u="sng" dirty="0">
                          <a:solidFill>
                            <a:schemeClr val="tx1"/>
                          </a:solidFill>
                          <a:latin typeface="Comic Sans MS" pitchFamily="66" charset="0"/>
                        </a:rPr>
                        <a:t>Literacy</a:t>
                      </a:r>
                    </a:p>
                    <a:p>
                      <a:r>
                        <a:rPr lang="en-GB" sz="1200" u="none" dirty="0">
                          <a:solidFill>
                            <a:schemeClr val="tx1"/>
                          </a:solidFill>
                          <a:latin typeface="Comic Sans MS" pitchFamily="66" charset="0"/>
                        </a:rPr>
                        <a:t>You</a:t>
                      </a:r>
                      <a:r>
                        <a:rPr lang="en-GB" sz="1200" u="none" baseline="0" dirty="0">
                          <a:solidFill>
                            <a:schemeClr val="tx1"/>
                          </a:solidFill>
                          <a:latin typeface="Comic Sans MS" pitchFamily="66" charset="0"/>
                        </a:rPr>
                        <a:t> now have a list of great nouns from yesterday. For example, flowers, tree, car, house, clouds</a:t>
                      </a:r>
                    </a:p>
                    <a:p>
                      <a:endParaRPr lang="en-GB" sz="1200" u="none" baseline="0" dirty="0">
                        <a:solidFill>
                          <a:schemeClr val="tx1"/>
                        </a:solidFill>
                        <a:latin typeface="Comic Sans MS" pitchFamily="66" charset="0"/>
                      </a:endParaRPr>
                    </a:p>
                    <a:p>
                      <a:r>
                        <a:rPr lang="en-GB" sz="1200" u="none" baseline="0" dirty="0">
                          <a:solidFill>
                            <a:schemeClr val="tx1"/>
                          </a:solidFill>
                          <a:latin typeface="Comic Sans MS" pitchFamily="66" charset="0"/>
                        </a:rPr>
                        <a:t>Using the list from yesterday add adjectives or similes to add detail to the noun.</a:t>
                      </a:r>
                    </a:p>
                    <a:p>
                      <a:r>
                        <a:rPr lang="en-GB" sz="1200" u="none" baseline="0" dirty="0">
                          <a:solidFill>
                            <a:schemeClr val="tx1"/>
                          </a:solidFill>
                          <a:latin typeface="Comic Sans MS" pitchFamily="66" charset="0"/>
                        </a:rPr>
                        <a:t>The bright yellow flowers.</a:t>
                      </a:r>
                    </a:p>
                    <a:p>
                      <a:r>
                        <a:rPr lang="en-GB" sz="1200" u="none" baseline="0" dirty="0">
                          <a:solidFill>
                            <a:schemeClr val="tx1"/>
                          </a:solidFill>
                          <a:latin typeface="Comic Sans MS" pitchFamily="66" charset="0"/>
                        </a:rPr>
                        <a:t>The white clouds as fluffy as a sheep.</a:t>
                      </a:r>
                    </a:p>
                    <a:p>
                      <a:endParaRPr lang="en-GB" sz="120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u="sng" dirty="0">
                          <a:solidFill>
                            <a:schemeClr val="tx1"/>
                          </a:solidFill>
                          <a:latin typeface="Comic Sans MS" pitchFamily="66" charset="0"/>
                        </a:rPr>
                        <a:t>Literacy</a:t>
                      </a:r>
                    </a:p>
                    <a:p>
                      <a:r>
                        <a:rPr lang="en-GB" sz="1200" u="none" dirty="0">
                          <a:solidFill>
                            <a:schemeClr val="tx1"/>
                          </a:solidFill>
                          <a:latin typeface="Comic Sans MS" pitchFamily="66" charset="0"/>
                        </a:rPr>
                        <a:t>Today create a senses</a:t>
                      </a:r>
                      <a:r>
                        <a:rPr lang="en-GB" sz="1200" u="none" baseline="0" dirty="0">
                          <a:solidFill>
                            <a:schemeClr val="tx1"/>
                          </a:solidFill>
                          <a:latin typeface="Comic Sans MS" pitchFamily="66" charset="0"/>
                        </a:rPr>
                        <a:t> poem from information gained over the last three days. </a:t>
                      </a:r>
                    </a:p>
                    <a:p>
                      <a:endParaRPr lang="en-GB" sz="1200" u="none" baseline="0" dirty="0">
                        <a:solidFill>
                          <a:schemeClr val="tx1"/>
                        </a:solidFill>
                        <a:latin typeface="Comic Sans MS" pitchFamily="66" charset="0"/>
                      </a:endParaRPr>
                    </a:p>
                    <a:p>
                      <a:r>
                        <a:rPr lang="en-GB" sz="1200" u="none" baseline="0" dirty="0">
                          <a:solidFill>
                            <a:schemeClr val="tx1"/>
                          </a:solidFill>
                          <a:latin typeface="Comic Sans MS" pitchFamily="66" charset="0"/>
                        </a:rPr>
                        <a:t>It could be a repetitive poem, therefore each sentence starts the same.</a:t>
                      </a:r>
                    </a:p>
                    <a:p>
                      <a:r>
                        <a:rPr lang="en-GB" sz="1200" u="none" baseline="0" dirty="0">
                          <a:solidFill>
                            <a:schemeClr val="tx1"/>
                          </a:solidFill>
                          <a:latin typeface="Comic Sans MS" pitchFamily="66" charset="0"/>
                        </a:rPr>
                        <a:t>I can see, </a:t>
                      </a:r>
                    </a:p>
                    <a:p>
                      <a:r>
                        <a:rPr lang="en-GB" sz="1200" u="none" baseline="0" dirty="0">
                          <a:solidFill>
                            <a:schemeClr val="tx1"/>
                          </a:solidFill>
                          <a:latin typeface="Comic Sans MS" pitchFamily="66" charset="0"/>
                        </a:rPr>
                        <a:t>I can hear, </a:t>
                      </a:r>
                    </a:p>
                    <a:p>
                      <a:r>
                        <a:rPr lang="en-GB" sz="1200" u="none" baseline="0" dirty="0">
                          <a:solidFill>
                            <a:schemeClr val="tx1"/>
                          </a:solidFill>
                          <a:latin typeface="Comic Sans MS" pitchFamily="66" charset="0"/>
                        </a:rPr>
                        <a:t>I can smell, </a:t>
                      </a:r>
                    </a:p>
                    <a:p>
                      <a:r>
                        <a:rPr lang="en-GB" sz="1200" u="none" baseline="0" dirty="0">
                          <a:solidFill>
                            <a:schemeClr val="tx1"/>
                          </a:solidFill>
                          <a:latin typeface="Comic Sans MS" pitchFamily="66" charset="0"/>
                        </a:rPr>
                        <a:t>I can hear, </a:t>
                      </a:r>
                    </a:p>
                    <a:p>
                      <a:r>
                        <a:rPr lang="en-GB" sz="1200" u="none" baseline="0" dirty="0">
                          <a:solidFill>
                            <a:schemeClr val="tx1"/>
                          </a:solidFill>
                          <a:latin typeface="Comic Sans MS" pitchFamily="66" charset="0"/>
                        </a:rPr>
                        <a:t>I can taste,</a:t>
                      </a:r>
                    </a:p>
                    <a:p>
                      <a:r>
                        <a:rPr lang="en-GB" sz="1200" u="none" baseline="0" dirty="0">
                          <a:solidFill>
                            <a:schemeClr val="tx1"/>
                          </a:solidFill>
                          <a:latin typeface="Comic Sans MS" pitchFamily="66" charset="0"/>
                        </a:rPr>
                        <a:t>OR an acrostic poem spelling out SENSES  </a:t>
                      </a:r>
                      <a:endParaRPr lang="en-GB" sz="120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u="sng" dirty="0">
                          <a:solidFill>
                            <a:schemeClr val="tx1"/>
                          </a:solidFill>
                          <a:latin typeface="Comic Sans MS" pitchFamily="66" charset="0"/>
                        </a:rPr>
                        <a:t>Literacy</a:t>
                      </a:r>
                    </a:p>
                    <a:p>
                      <a:r>
                        <a:rPr lang="en-GB" sz="1200" u="none" dirty="0">
                          <a:solidFill>
                            <a:schemeClr val="tx1"/>
                          </a:solidFill>
                          <a:latin typeface="Comic Sans MS" pitchFamily="66" charset="0"/>
                        </a:rPr>
                        <a:t>Look back</a:t>
                      </a:r>
                      <a:r>
                        <a:rPr lang="en-GB" sz="1200" u="none" baseline="0" dirty="0">
                          <a:solidFill>
                            <a:schemeClr val="tx1"/>
                          </a:solidFill>
                          <a:latin typeface="Comic Sans MS" pitchFamily="66" charset="0"/>
                        </a:rPr>
                        <a:t> over your poem from yesterday, can you improve it? Have you included an adjective to describe the noun?</a:t>
                      </a:r>
                    </a:p>
                    <a:p>
                      <a:r>
                        <a:rPr lang="en-GB" sz="1200" u="none" baseline="0" dirty="0">
                          <a:solidFill>
                            <a:schemeClr val="tx1"/>
                          </a:solidFill>
                          <a:latin typeface="Comic Sans MS" pitchFamily="66" charset="0"/>
                        </a:rPr>
                        <a:t>Have you included a simile where you have used the words as or like to compare one thing against another?</a:t>
                      </a:r>
                    </a:p>
                    <a:p>
                      <a:r>
                        <a:rPr lang="en-GB" sz="1200" u="none" baseline="0" dirty="0">
                          <a:solidFill>
                            <a:schemeClr val="tx1"/>
                          </a:solidFill>
                          <a:latin typeface="Comic Sans MS" pitchFamily="66" charset="0"/>
                        </a:rPr>
                        <a:t>Did you remember full stops and capital letters?</a:t>
                      </a:r>
                    </a:p>
                    <a:p>
                      <a:r>
                        <a:rPr lang="en-GB" sz="1200" u="none" baseline="0" dirty="0">
                          <a:solidFill>
                            <a:schemeClr val="tx1"/>
                          </a:solidFill>
                          <a:latin typeface="Comic Sans MS" pitchFamily="66" charset="0"/>
                        </a:rPr>
                        <a:t>Is your handwriting tidy? </a:t>
                      </a:r>
                    </a:p>
                    <a:p>
                      <a:r>
                        <a:rPr lang="en-GB" sz="1200" u="none" baseline="0" dirty="0">
                          <a:solidFill>
                            <a:schemeClr val="tx1"/>
                          </a:solidFill>
                          <a:latin typeface="Comic Sans MS" pitchFamily="66" charset="0"/>
                        </a:rPr>
                        <a:t>If you think you need to write your poem out neatly and add a picture.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bl>
          </a:graphicData>
        </a:graphic>
      </p:graphicFrame>
      <p:sp>
        <p:nvSpPr>
          <p:cNvPr id="5" name="TextBox 4"/>
          <p:cNvSpPr txBox="1"/>
          <p:nvPr/>
        </p:nvSpPr>
        <p:spPr>
          <a:xfrm>
            <a:off x="107504" y="116632"/>
            <a:ext cx="9029633" cy="2308324"/>
          </a:xfrm>
          <a:prstGeom prst="rect">
            <a:avLst/>
          </a:prstGeom>
          <a:noFill/>
        </p:spPr>
        <p:txBody>
          <a:bodyPr wrap="square" rtlCol="0" anchor="t">
            <a:spAutoFit/>
          </a:bodyPr>
          <a:lstStyle/>
          <a:p>
            <a:pPr algn="ctr"/>
            <a:r>
              <a:rPr lang="en-GB" b="1" u="sng" dirty="0">
                <a:latin typeface="Comic Sans MS" pitchFamily="66" charset="0"/>
              </a:rPr>
              <a:t>Year 2 Week beginning Monday 20</a:t>
            </a:r>
            <a:r>
              <a:rPr lang="en-GB" b="1" u="sng" baseline="30000" dirty="0">
                <a:latin typeface="Comic Sans MS" pitchFamily="66" charset="0"/>
              </a:rPr>
              <a:t>th</a:t>
            </a:r>
            <a:r>
              <a:rPr lang="en-GB" b="1" u="sng" dirty="0">
                <a:latin typeface="Comic Sans MS" pitchFamily="66" charset="0"/>
              </a:rPr>
              <a:t> April 2020</a:t>
            </a:r>
          </a:p>
          <a:p>
            <a:r>
              <a:rPr lang="en-GB" sz="1400" dirty="0">
                <a:latin typeface="Comic Sans MS" pitchFamily="66" charset="0"/>
              </a:rPr>
              <a:t>Dear Parents, </a:t>
            </a:r>
          </a:p>
          <a:p>
            <a:r>
              <a:rPr lang="en-GB" sz="1400" dirty="0">
                <a:latin typeface="Comic Sans MS"/>
              </a:rPr>
              <a:t>Please find attached a timetable of activities that your child can complete this week. All activities are hopefully able to be completed without resources needed from school. Purple-mash and Ed-shed are still being updated regularly with activities that can also be completed. The hope is that everyone is able to access some form of activity whether computer based or by completing these activities. It would be great to send pictures of your finished work to the emails on the next page to show us how you are getting on. </a:t>
            </a:r>
            <a:endParaRPr lang="en-GB" sz="1400" dirty="0">
              <a:latin typeface="Comic Sans MS" pitchFamily="66" charset="0"/>
            </a:endParaRPr>
          </a:p>
          <a:p>
            <a:r>
              <a:rPr lang="en-GB" sz="1400" dirty="0">
                <a:latin typeface="Comic Sans MS" pitchFamily="66" charset="0"/>
              </a:rPr>
              <a:t>A great way to start the day is with a prayer, quiet time asking God to keep them safe and help them with their learning. It could either be a chance for quiet, to say the Our Father, Hail Mary or the School Morning Prayer. This could then be followed by Joe Wicks, the Body Coach at 9:00am to get them active.</a:t>
            </a:r>
          </a:p>
        </p:txBody>
      </p:sp>
      <p:pic>
        <p:nvPicPr>
          <p:cNvPr id="1027" name="Picture 3" descr="C:\Users\ntew\AppData\Local\Microsoft\Windows\Temporary Internet Files\Content.IE5\0RK8MYI8\cartoon-eyes[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31840" y="4077072"/>
            <a:ext cx="539552" cy="25971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ntew\AppData\Local\Microsoft\Windows\Temporary Internet Files\Content.IE5\78G5IX2B\ear-25595_640[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19287" y="4077072"/>
            <a:ext cx="134798" cy="449327"/>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ntew\AppData\Local\Microsoft\Windows\Temporary Internet Files\Content.IE5\M4ELIM84\nose[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70583" y="4342654"/>
            <a:ext cx="371671" cy="36749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ntew\AppData\Local\Microsoft\Windows\Temporary Internet Files\Content.IE5\3JM19LHP\Hand_left.svg[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756827" y="4526399"/>
            <a:ext cx="301076" cy="305451"/>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ntew\AppData\Local\Microsoft\Windows\Temporary Internet Files\Content.IE5\3JM19LHP\rolling-stones-lips-logo[1].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987082" y="4710144"/>
            <a:ext cx="443552" cy="387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9592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02255150"/>
              </p:ext>
            </p:extLst>
          </p:nvPr>
        </p:nvGraphicFramePr>
        <p:xfrm>
          <a:off x="366781" y="74106"/>
          <a:ext cx="8352930" cy="5859784"/>
        </p:xfrm>
        <a:graphic>
          <a:graphicData uri="http://schemas.openxmlformats.org/drawingml/2006/table">
            <a:tbl>
              <a:tblPr firstRow="1" bandRow="1">
                <a:tableStyleId>{5C22544A-7EE6-4342-B048-85BDC9FD1C3A}</a:tableStyleId>
              </a:tblPr>
              <a:tblGrid>
                <a:gridCol w="1670586">
                  <a:extLst>
                    <a:ext uri="{9D8B030D-6E8A-4147-A177-3AD203B41FA5}">
                      <a16:colId xmlns:a16="http://schemas.microsoft.com/office/drawing/2014/main" xmlns="" val="20000"/>
                    </a:ext>
                  </a:extLst>
                </a:gridCol>
                <a:gridCol w="1670586">
                  <a:extLst>
                    <a:ext uri="{9D8B030D-6E8A-4147-A177-3AD203B41FA5}">
                      <a16:colId xmlns:a16="http://schemas.microsoft.com/office/drawing/2014/main" xmlns="" val="20001"/>
                    </a:ext>
                  </a:extLst>
                </a:gridCol>
                <a:gridCol w="1670586">
                  <a:extLst>
                    <a:ext uri="{9D8B030D-6E8A-4147-A177-3AD203B41FA5}">
                      <a16:colId xmlns:a16="http://schemas.microsoft.com/office/drawing/2014/main" xmlns="" val="20002"/>
                    </a:ext>
                  </a:extLst>
                </a:gridCol>
                <a:gridCol w="1670586">
                  <a:extLst>
                    <a:ext uri="{9D8B030D-6E8A-4147-A177-3AD203B41FA5}">
                      <a16:colId xmlns:a16="http://schemas.microsoft.com/office/drawing/2014/main" xmlns="" val="20003"/>
                    </a:ext>
                  </a:extLst>
                </a:gridCol>
                <a:gridCol w="1670586">
                  <a:extLst>
                    <a:ext uri="{9D8B030D-6E8A-4147-A177-3AD203B41FA5}">
                      <a16:colId xmlns:a16="http://schemas.microsoft.com/office/drawing/2014/main" xmlns="" val="20004"/>
                    </a:ext>
                  </a:extLst>
                </a:gridCol>
              </a:tblGrid>
              <a:tr h="403864">
                <a:tc>
                  <a:txBody>
                    <a:bodyPr/>
                    <a:lstStyle/>
                    <a:p>
                      <a:r>
                        <a:rPr lang="en-GB" sz="1800" dirty="0">
                          <a:solidFill>
                            <a:schemeClr val="tx1"/>
                          </a:solidFill>
                          <a:latin typeface="Comic Sans MS" pitchFamily="66" charset="0"/>
                        </a:rPr>
                        <a:t>Monday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dirty="0">
                          <a:solidFill>
                            <a:schemeClr val="tx1"/>
                          </a:solidFill>
                          <a:latin typeface="Comic Sans MS" pitchFamily="66" charset="0"/>
                        </a:rPr>
                        <a:t>Tuesday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dirty="0">
                          <a:solidFill>
                            <a:schemeClr val="tx1"/>
                          </a:solidFill>
                          <a:latin typeface="Comic Sans MS" pitchFamily="66" charset="0"/>
                        </a:rPr>
                        <a:t>Wednesday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dirty="0">
                          <a:solidFill>
                            <a:schemeClr val="tx1"/>
                          </a:solidFill>
                          <a:latin typeface="Comic Sans MS" pitchFamily="66" charset="0"/>
                        </a:rPr>
                        <a:t>Thursday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dirty="0">
                          <a:solidFill>
                            <a:schemeClr val="tx1"/>
                          </a:solidFill>
                          <a:latin typeface="Comic Sans MS" pitchFamily="66" charset="0"/>
                        </a:rPr>
                        <a:t>Friday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5447805">
                <a:tc>
                  <a:txBody>
                    <a:bodyPr/>
                    <a:lstStyle/>
                    <a:p>
                      <a:r>
                        <a:rPr lang="en-GB" sz="1600" u="sng" dirty="0">
                          <a:latin typeface="Comic Sans MS" pitchFamily="66" charset="0"/>
                        </a:rPr>
                        <a:t>Maths</a:t>
                      </a:r>
                    </a:p>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1"/>
                          </a:solidFill>
                          <a:latin typeface="Comic Sans MS" pitchFamily="66" charset="0"/>
                        </a:rPr>
                        <a:t>Can you find a variety of 2D shapes from around your house to draw around so you can create your own 2D shape picture.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a:ln>
                            <a:noFill/>
                          </a:ln>
                          <a:solidFill>
                            <a:prstClr val="black"/>
                          </a:solidFill>
                          <a:effectLst/>
                          <a:uLnTx/>
                          <a:uFillTx/>
                          <a:latin typeface="Comic Sans MS" pitchFamily="66" charset="0"/>
                          <a:ea typeface="+mn-ea"/>
                          <a:cs typeface="+mn-cs"/>
                        </a:rPr>
                        <a:t>Maths</a:t>
                      </a:r>
                    </a:p>
                    <a:p>
                      <a:r>
                        <a:rPr lang="en-GB" sz="1400" dirty="0">
                          <a:latin typeface="Comic Sans MS" pitchFamily="66" charset="0"/>
                        </a:rPr>
                        <a:t>2D shapes </a:t>
                      </a:r>
                    </a:p>
                    <a:p>
                      <a:r>
                        <a:rPr lang="en-GB" sz="1400" dirty="0">
                          <a:latin typeface="Comic Sans MS" pitchFamily="66" charset="0"/>
                        </a:rPr>
                        <a:t>Choose any 2D shape and draw</a:t>
                      </a:r>
                      <a:r>
                        <a:rPr lang="en-GB" sz="1400" baseline="0" dirty="0">
                          <a:latin typeface="Comic Sans MS" pitchFamily="66" charset="0"/>
                        </a:rPr>
                        <a:t> it</a:t>
                      </a:r>
                      <a:r>
                        <a:rPr lang="en-GB" sz="1400" dirty="0">
                          <a:latin typeface="Comic Sans MS" pitchFamily="66" charset="0"/>
                        </a:rPr>
                        <a:t> e.g. circle, square, pentagon, hexagon, octagon. Create a fact file about this shape. Include: name, number of sides (are they straight or curved?), number of corners, where you may find this shape</a:t>
                      </a:r>
                      <a:r>
                        <a:rPr lang="en-GB" sz="1400" baseline="0" dirty="0">
                          <a:latin typeface="Comic Sans MS" pitchFamily="66" charset="0"/>
                        </a:rPr>
                        <a:t> in your house or even out on a walk. Choose a second shape and then do the same.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a:ln>
                            <a:noFill/>
                          </a:ln>
                          <a:solidFill>
                            <a:prstClr val="black"/>
                          </a:solidFill>
                          <a:effectLst/>
                          <a:uLnTx/>
                          <a:uFillTx/>
                          <a:latin typeface="Comic Sans MS" pitchFamily="66" charset="0"/>
                          <a:ea typeface="+mn-ea"/>
                          <a:cs typeface="+mn-cs"/>
                        </a:rPr>
                        <a:t>Maths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omic Sans MS" pitchFamily="66" charset="0"/>
                          <a:ea typeface="+mn-ea"/>
                          <a:cs typeface="+mn-cs"/>
                        </a:rPr>
                        <a:t>Using yesterdays shape work create a riddle about the 2D shape.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omic Sans MS" pitchFamily="66" charset="0"/>
                          <a:ea typeface="+mn-ea"/>
                          <a:cs typeface="+mn-cs"/>
                        </a:rPr>
                        <a:t>For example; What am 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omic Sans MS" pitchFamily="66" charset="0"/>
                          <a:ea typeface="+mn-ea"/>
                          <a:cs typeface="+mn-cs"/>
                        </a:rPr>
                        <a:t>I have one curved side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omic Sans MS" pitchFamily="66" charset="0"/>
                          <a:ea typeface="+mn-ea"/>
                          <a:cs typeface="+mn-cs"/>
                        </a:rPr>
                        <a:t>I have no corners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omic Sans MS" pitchFamily="66" charset="0"/>
                          <a:ea typeface="+mn-ea"/>
                          <a:cs typeface="+mn-cs"/>
                        </a:rPr>
                        <a:t>I have no straight sides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omic Sans MS" pitchFamily="66" charset="0"/>
                          <a:ea typeface="+mn-ea"/>
                          <a:cs typeface="+mn-cs"/>
                        </a:rPr>
                        <a:t>I am the same shape as the face on a clock</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omic Sans MS" pitchFamily="66" charset="0"/>
                          <a:ea typeface="+mn-ea"/>
                          <a:cs typeface="+mn-cs"/>
                        </a:rPr>
                        <a:t>I am the same shape as the face of a 2p coin.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omic Sans MS" pitchFamily="66" charset="0"/>
                          <a:ea typeface="+mn-ea"/>
                          <a:cs typeface="+mn-cs"/>
                        </a:rPr>
                        <a:t>What shape am 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omic Sans MS" pitchFamily="66" charset="0"/>
                          <a:ea typeface="+mn-ea"/>
                          <a:cs typeface="+mn-cs"/>
                        </a:rPr>
                        <a:t>Answer: circle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omic Sans MS" pitchFamily="66" charset="0"/>
                          <a:ea typeface="+mn-ea"/>
                          <a:cs typeface="+mn-cs"/>
                        </a:rPr>
                        <a:t>Can you family correctly guess your 2D shape?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a:ln>
                            <a:noFill/>
                          </a:ln>
                          <a:solidFill>
                            <a:prstClr val="black"/>
                          </a:solidFill>
                          <a:effectLst/>
                          <a:uLnTx/>
                          <a:uFillTx/>
                          <a:latin typeface="Comic Sans MS" pitchFamily="66" charset="0"/>
                          <a:ea typeface="+mn-ea"/>
                          <a:cs typeface="+mn-cs"/>
                        </a:rPr>
                        <a:t>Maths</a:t>
                      </a:r>
                    </a:p>
                    <a:p>
                      <a:r>
                        <a:rPr lang="en-GB" sz="1400" dirty="0">
                          <a:solidFill>
                            <a:schemeClr val="tx1"/>
                          </a:solidFill>
                          <a:latin typeface="Comic Sans MS" pitchFamily="66" charset="0"/>
                        </a:rPr>
                        <a:t>Can you create</a:t>
                      </a:r>
                      <a:r>
                        <a:rPr lang="en-GB" sz="1400" baseline="0" dirty="0">
                          <a:solidFill>
                            <a:schemeClr val="tx1"/>
                          </a:solidFill>
                          <a:latin typeface="Comic Sans MS" pitchFamily="66" charset="0"/>
                        </a:rPr>
                        <a:t> a picture which include 4 squares, 7 triangles, 3 circles, 2 pentagons, 6 rectangles, 1 octagon and 2 hexagons. This picture can be of anything you would like. Have fun!</a:t>
                      </a:r>
                      <a:endParaRPr lang="en-GB" sz="14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a:ln>
                            <a:noFill/>
                          </a:ln>
                          <a:solidFill>
                            <a:prstClr val="black"/>
                          </a:solidFill>
                          <a:effectLst/>
                          <a:uLnTx/>
                          <a:uFillTx/>
                          <a:latin typeface="Comic Sans MS" pitchFamily="66" charset="0"/>
                          <a:ea typeface="+mn-ea"/>
                          <a:cs typeface="+mn-cs"/>
                        </a:rPr>
                        <a:t>Maths</a:t>
                      </a:r>
                    </a:p>
                    <a:p>
                      <a:r>
                        <a:rPr lang="en-GB" sz="1400" dirty="0">
                          <a:solidFill>
                            <a:schemeClr val="tx1"/>
                          </a:solidFill>
                          <a:latin typeface="Comic Sans MS" pitchFamily="66" charset="0"/>
                        </a:rPr>
                        <a:t>Repeat any maths activity from this week based on 2d shapes or one of your choice.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bl>
          </a:graphicData>
        </a:graphic>
      </p:graphicFrame>
      <p:pic>
        <p:nvPicPr>
          <p:cNvPr id="3074" name="Picture 2" descr="C:\Users\ntew\AppData\Local\Microsoft\Windows\Temporary Internet Files\Content.IE5\3JM19LHP\2dshape_2d_shape[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33952" y="2881966"/>
            <a:ext cx="2369701" cy="1560028"/>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xmlns="" id="{BCE04072-91E5-40A8-B928-0E4B709DEE30}"/>
              </a:ext>
            </a:extLst>
          </p:cNvPr>
          <p:cNvSpPr txBox="1"/>
          <p:nvPr/>
        </p:nvSpPr>
        <p:spPr>
          <a:xfrm>
            <a:off x="3200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t>Click to add text</a:t>
            </a:r>
          </a:p>
        </p:txBody>
      </p:sp>
      <p:sp>
        <p:nvSpPr>
          <p:cNvPr id="5" name="TextBox 4">
            <a:extLst>
              <a:ext uri="{FF2B5EF4-FFF2-40B4-BE49-F238E27FC236}">
                <a16:creationId xmlns:a16="http://schemas.microsoft.com/office/drawing/2014/main" xmlns="" id="{3F750147-05CB-450A-8506-435979F312E3}"/>
              </a:ext>
            </a:extLst>
          </p:cNvPr>
          <p:cNvSpPr txBox="1"/>
          <p:nvPr/>
        </p:nvSpPr>
        <p:spPr>
          <a:xfrm>
            <a:off x="367162" y="6060596"/>
            <a:ext cx="8321615"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cs typeface="Calibri"/>
              </a:rPr>
              <a:t>Our school email addresses if you have any queries </a:t>
            </a:r>
            <a:r>
              <a:rPr lang="en-US" dirty="0">
                <a:cs typeface="Calibri"/>
                <a:hlinkClick r:id="rId3"/>
              </a:rPr>
              <a:t>ntew@stanthonys.slough.sch.uk</a:t>
            </a:r>
            <a:endParaRPr lang="en-US" dirty="0">
              <a:cs typeface="Calibri"/>
            </a:endParaRPr>
          </a:p>
          <a:p>
            <a:r>
              <a:rPr lang="en-US" dirty="0">
                <a:cs typeface="Calibri"/>
                <a:hlinkClick r:id="rId4"/>
              </a:rPr>
              <a:t>esoton@stanthonys.slough.sch.uk</a:t>
            </a:r>
            <a:r>
              <a:rPr lang="en-US" dirty="0">
                <a:cs typeface="Calibri"/>
              </a:rPr>
              <a:t>          </a:t>
            </a:r>
            <a:r>
              <a:rPr lang="en-US" dirty="0">
                <a:cs typeface="Calibri"/>
                <a:hlinkClick r:id="rId5"/>
              </a:rPr>
              <a:t>KWolley@StAnthonys.slough.sch.uk</a:t>
            </a:r>
            <a:r>
              <a:rPr lang="en-US" dirty="0">
                <a:cs typeface="Calibri"/>
              </a:rPr>
              <a:t> </a:t>
            </a:r>
          </a:p>
        </p:txBody>
      </p:sp>
    </p:spTree>
    <p:extLst>
      <p:ext uri="{BB962C8B-B14F-4D97-AF65-F5344CB8AC3E}">
        <p14:creationId xmlns:p14="http://schemas.microsoft.com/office/powerpoint/2010/main" val="937860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457012322"/>
              </p:ext>
            </p:extLst>
          </p:nvPr>
        </p:nvGraphicFramePr>
        <p:xfrm>
          <a:off x="251520" y="116632"/>
          <a:ext cx="8712970" cy="6379790"/>
        </p:xfrm>
        <a:graphic>
          <a:graphicData uri="http://schemas.openxmlformats.org/drawingml/2006/table">
            <a:tbl>
              <a:tblPr firstRow="1" bandRow="1">
                <a:tableStyleId>{5C22544A-7EE6-4342-B048-85BDC9FD1C3A}</a:tableStyleId>
              </a:tblPr>
              <a:tblGrid>
                <a:gridCol w="1742594">
                  <a:extLst>
                    <a:ext uri="{9D8B030D-6E8A-4147-A177-3AD203B41FA5}">
                      <a16:colId xmlns:a16="http://schemas.microsoft.com/office/drawing/2014/main" xmlns="" val="20000"/>
                    </a:ext>
                  </a:extLst>
                </a:gridCol>
                <a:gridCol w="1742594">
                  <a:extLst>
                    <a:ext uri="{9D8B030D-6E8A-4147-A177-3AD203B41FA5}">
                      <a16:colId xmlns:a16="http://schemas.microsoft.com/office/drawing/2014/main" xmlns="" val="20001"/>
                    </a:ext>
                  </a:extLst>
                </a:gridCol>
                <a:gridCol w="1742594">
                  <a:extLst>
                    <a:ext uri="{9D8B030D-6E8A-4147-A177-3AD203B41FA5}">
                      <a16:colId xmlns:a16="http://schemas.microsoft.com/office/drawing/2014/main" xmlns="" val="20002"/>
                    </a:ext>
                  </a:extLst>
                </a:gridCol>
                <a:gridCol w="1742594">
                  <a:extLst>
                    <a:ext uri="{9D8B030D-6E8A-4147-A177-3AD203B41FA5}">
                      <a16:colId xmlns:a16="http://schemas.microsoft.com/office/drawing/2014/main" xmlns="" val="20003"/>
                    </a:ext>
                  </a:extLst>
                </a:gridCol>
                <a:gridCol w="1742594">
                  <a:extLst>
                    <a:ext uri="{9D8B030D-6E8A-4147-A177-3AD203B41FA5}">
                      <a16:colId xmlns:a16="http://schemas.microsoft.com/office/drawing/2014/main" xmlns="" val="20004"/>
                    </a:ext>
                  </a:extLst>
                </a:gridCol>
              </a:tblGrid>
              <a:tr h="497150">
                <a:tc>
                  <a:txBody>
                    <a:bodyPr/>
                    <a:lstStyle/>
                    <a:p>
                      <a:r>
                        <a:rPr lang="en-GB" sz="1800" b="1" u="none" dirty="0">
                          <a:solidFill>
                            <a:schemeClr val="tx1"/>
                          </a:solidFill>
                          <a:latin typeface="Comic Sans MS" pitchFamily="66" charset="0"/>
                        </a:rPr>
                        <a:t>Monday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b="1" u="none" dirty="0">
                          <a:solidFill>
                            <a:schemeClr val="tx1"/>
                          </a:solidFill>
                          <a:latin typeface="Comic Sans MS" pitchFamily="66" charset="0"/>
                        </a:rPr>
                        <a:t>Tuesday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b="1" i="0" u="none" kern="1200" baseline="0" dirty="0">
                          <a:solidFill>
                            <a:schemeClr val="dk1"/>
                          </a:solidFill>
                          <a:effectLst/>
                          <a:latin typeface="Comic Sans MS" pitchFamily="66" charset="0"/>
                          <a:ea typeface="+mn-ea"/>
                          <a:cs typeface="+mn-cs"/>
                        </a:rPr>
                        <a:t>Wednesday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b="1" u="none" baseline="0" dirty="0">
                          <a:solidFill>
                            <a:schemeClr val="tx1"/>
                          </a:solidFill>
                          <a:latin typeface="Comic Sans MS" pitchFamily="66" charset="0"/>
                        </a:rPr>
                        <a:t>Thursday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b="1" u="none" dirty="0">
                          <a:solidFill>
                            <a:schemeClr val="tx1"/>
                          </a:solidFill>
                          <a:latin typeface="Comic Sans MS" pitchFamily="66" charset="0"/>
                        </a:rPr>
                        <a:t>Friday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5551522">
                <a:tc>
                  <a:txBody>
                    <a:bodyPr/>
                    <a:lstStyle/>
                    <a:p>
                      <a:r>
                        <a:rPr lang="en-GB" sz="1600" b="0" u="sng" dirty="0">
                          <a:solidFill>
                            <a:schemeClr val="tx1"/>
                          </a:solidFill>
                          <a:latin typeface="Comic Sans MS" pitchFamily="66" charset="0"/>
                        </a:rPr>
                        <a:t>Geography</a:t>
                      </a:r>
                    </a:p>
                    <a:p>
                      <a:r>
                        <a:rPr lang="en-GB" sz="1400" b="0" u="none" dirty="0">
                          <a:solidFill>
                            <a:schemeClr val="tx1"/>
                          </a:solidFill>
                          <a:latin typeface="Comic Sans MS" pitchFamily="66" charset="0"/>
                        </a:rPr>
                        <a:t>Using</a:t>
                      </a:r>
                      <a:r>
                        <a:rPr lang="en-GB" sz="1400" b="0" u="none" baseline="0" dirty="0">
                          <a:solidFill>
                            <a:schemeClr val="tx1"/>
                          </a:solidFill>
                          <a:latin typeface="Comic Sans MS" pitchFamily="66" charset="0"/>
                        </a:rPr>
                        <a:t> an atlas, globe or map on the internet find the continent of Africa. </a:t>
                      </a:r>
                    </a:p>
                    <a:p>
                      <a:endParaRPr lang="en-GB" sz="1400" b="0" u="none" baseline="0" dirty="0">
                        <a:solidFill>
                          <a:schemeClr val="tx1"/>
                        </a:solidFill>
                        <a:latin typeface="Comic Sans MS" pitchFamily="66" charset="0"/>
                      </a:endParaRPr>
                    </a:p>
                    <a:p>
                      <a:pPr marL="228600" indent="-228600">
                        <a:buAutoNum type="arabicPeriod"/>
                      </a:pPr>
                      <a:r>
                        <a:rPr lang="en-GB" sz="1400" b="0" u="none" baseline="0" dirty="0">
                          <a:solidFill>
                            <a:schemeClr val="tx1"/>
                          </a:solidFill>
                          <a:latin typeface="Comic Sans MS" pitchFamily="66" charset="0"/>
                        </a:rPr>
                        <a:t>Can you draw your own Africa in the same shape and label as many countries as you can.</a:t>
                      </a:r>
                    </a:p>
                    <a:p>
                      <a:pPr marL="0" indent="0">
                        <a:buNone/>
                      </a:pPr>
                      <a:endParaRPr lang="en-GB" sz="1400" b="0" u="none" baseline="0" dirty="0">
                        <a:solidFill>
                          <a:schemeClr val="tx1"/>
                        </a:solidFill>
                        <a:latin typeface="Comic Sans MS" pitchFamily="66" charset="0"/>
                      </a:endParaRPr>
                    </a:p>
                    <a:p>
                      <a:r>
                        <a:rPr lang="en-GB" sz="1400" b="0" u="none" baseline="0" dirty="0">
                          <a:solidFill>
                            <a:schemeClr val="tx1"/>
                          </a:solidFill>
                          <a:latin typeface="Comic Sans MS" pitchFamily="66" charset="0"/>
                        </a:rPr>
                        <a:t>2. There are 54 countries in Africa can you find a country for every letter of the alphabet?</a:t>
                      </a:r>
                      <a:endParaRPr lang="en-GB" sz="14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b="0" u="sng" dirty="0">
                          <a:solidFill>
                            <a:schemeClr val="tx1"/>
                          </a:solidFill>
                          <a:latin typeface="Comic Sans MS" pitchFamily="66" charset="0"/>
                        </a:rPr>
                        <a:t>Art</a:t>
                      </a:r>
                    </a:p>
                    <a:p>
                      <a:r>
                        <a:rPr lang="en-GB" sz="1400" b="0" u="none" dirty="0">
                          <a:solidFill>
                            <a:schemeClr val="tx1"/>
                          </a:solidFill>
                          <a:latin typeface="Comic Sans MS" pitchFamily="66" charset="0"/>
                        </a:rPr>
                        <a:t>What is your</a:t>
                      </a:r>
                      <a:r>
                        <a:rPr lang="en-GB" sz="1400" b="0" u="none" baseline="0" dirty="0">
                          <a:solidFill>
                            <a:schemeClr val="tx1"/>
                          </a:solidFill>
                          <a:latin typeface="Comic Sans MS" pitchFamily="66" charset="0"/>
                        </a:rPr>
                        <a:t> favourite African animal? </a:t>
                      </a:r>
                    </a:p>
                    <a:p>
                      <a:r>
                        <a:rPr lang="en-GB" sz="1400" b="0" u="none" baseline="0" dirty="0">
                          <a:solidFill>
                            <a:schemeClr val="tx1"/>
                          </a:solidFill>
                          <a:latin typeface="Comic Sans MS" pitchFamily="66" charset="0"/>
                        </a:rPr>
                        <a:t>Here are a few to choose from:  rhino, elephant, leopard, giraffe, zebra, hippo, cheetah, antelope, buffalo, hyena, wild dog, wildebeest, crocodile, gorilla, lion, magpie or porcupine. </a:t>
                      </a:r>
                    </a:p>
                    <a:p>
                      <a:r>
                        <a:rPr lang="en-GB" sz="1400" b="0" u="none" baseline="0" dirty="0">
                          <a:solidFill>
                            <a:schemeClr val="tx1"/>
                          </a:solidFill>
                          <a:latin typeface="Comic Sans MS" pitchFamily="66" charset="0"/>
                        </a:rPr>
                        <a:t>Choose one and try to recreate the pattern on the animals skin.</a:t>
                      </a:r>
                      <a:endParaRPr lang="en-GB" sz="14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b="0" u="sng" dirty="0">
                          <a:solidFill>
                            <a:schemeClr val="tx1"/>
                          </a:solidFill>
                          <a:latin typeface="Comic Sans MS" pitchFamily="66" charset="0"/>
                        </a:rPr>
                        <a:t>RE</a:t>
                      </a:r>
                    </a:p>
                    <a:p>
                      <a:r>
                        <a:rPr lang="en-GB" sz="1400" b="0" i="0" kern="1200" dirty="0">
                          <a:solidFill>
                            <a:schemeClr val="dk1"/>
                          </a:solidFill>
                          <a:effectLst/>
                          <a:latin typeface="Comic Sans MS" pitchFamily="66" charset="0"/>
                          <a:ea typeface="+mn-ea"/>
                          <a:cs typeface="+mn-cs"/>
                        </a:rPr>
                        <a:t>Taken from Luke 24 1-9 </a:t>
                      </a:r>
                    </a:p>
                    <a:p>
                      <a:r>
                        <a:rPr lang="en-GB" sz="1400" b="0" i="0" u="none" kern="1200" dirty="0">
                          <a:solidFill>
                            <a:schemeClr val="dk1"/>
                          </a:solidFill>
                          <a:effectLst/>
                          <a:latin typeface="Comic Sans MS"/>
                          <a:ea typeface="+mn-ea"/>
                          <a:cs typeface="+mn-cs"/>
                        </a:rPr>
                        <a:t>On</a:t>
                      </a:r>
                      <a:r>
                        <a:rPr lang="en-GB" sz="1400" b="0" i="0" u="none" kern="1200" baseline="0" dirty="0">
                          <a:solidFill>
                            <a:schemeClr val="dk1"/>
                          </a:solidFill>
                          <a:effectLst/>
                          <a:latin typeface="Comic Sans MS"/>
                          <a:ea typeface="+mn-ea"/>
                          <a:cs typeface="+mn-cs"/>
                        </a:rPr>
                        <a:t> Easter Sunday Jesus Rose from the dead. His mother Mary went to visit his tomb but he was not there. How could the message that Jesus had risen be spread? Phone call, letter, email, text, Instagram, talking, photo, prayer.</a:t>
                      </a:r>
                    </a:p>
                    <a:p>
                      <a:endParaRPr lang="en-GB" sz="1400" b="0" i="0" u="none" kern="1200" baseline="0" dirty="0">
                        <a:solidFill>
                          <a:schemeClr val="dk1"/>
                        </a:solidFill>
                        <a:effectLst/>
                        <a:latin typeface="Comic Sans MS" pitchFamily="66" charset="0"/>
                        <a:ea typeface="+mn-ea"/>
                        <a:cs typeface="+mn-cs"/>
                      </a:endParaRPr>
                    </a:p>
                    <a:p>
                      <a:r>
                        <a:rPr lang="en-GB" sz="1400" b="0" i="0" u="none" kern="1200" baseline="0" dirty="0">
                          <a:solidFill>
                            <a:schemeClr val="dk1"/>
                          </a:solidFill>
                          <a:effectLst/>
                          <a:latin typeface="Comic Sans MS" pitchFamily="66" charset="0"/>
                          <a:ea typeface="+mn-ea"/>
                          <a:cs typeface="+mn-cs"/>
                        </a:rPr>
                        <a:t>Chose one way from the above to spread a message of your choice, it could be that Jesus has risen!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b="0" u="sng" dirty="0">
                          <a:solidFill>
                            <a:schemeClr val="tx1"/>
                          </a:solidFill>
                          <a:latin typeface="Comic Sans MS" pitchFamily="66" charset="0"/>
                        </a:rPr>
                        <a:t>Science</a:t>
                      </a:r>
                    </a:p>
                    <a:p>
                      <a:r>
                        <a:rPr lang="en-GB" sz="1400" b="0" u="none" dirty="0">
                          <a:solidFill>
                            <a:schemeClr val="tx1"/>
                          </a:solidFill>
                          <a:latin typeface="Comic Sans MS" pitchFamily="66" charset="0"/>
                        </a:rPr>
                        <a:t>A</a:t>
                      </a:r>
                      <a:r>
                        <a:rPr lang="en-GB" sz="1400" b="0" u="none" baseline="0" dirty="0">
                          <a:solidFill>
                            <a:schemeClr val="tx1"/>
                          </a:solidFill>
                          <a:latin typeface="Comic Sans MS" pitchFamily="66" charset="0"/>
                        </a:rPr>
                        <a:t> science experiment to find out which material in your house is the strongest. The scientific word is durable. </a:t>
                      </a:r>
                    </a:p>
                    <a:p>
                      <a:r>
                        <a:rPr lang="en-GB" sz="1400" b="0" u="none" baseline="0" dirty="0">
                          <a:solidFill>
                            <a:schemeClr val="tx1"/>
                          </a:solidFill>
                          <a:latin typeface="Comic Sans MS" pitchFamily="66" charset="0"/>
                        </a:rPr>
                        <a:t>Find 3 or 4 different materials, for example a piece of paper, toilet paper, cardboard, plastic bag. </a:t>
                      </a:r>
                    </a:p>
                    <a:p>
                      <a:r>
                        <a:rPr lang="en-GB" sz="1400" b="0" u="none" baseline="0" dirty="0">
                          <a:solidFill>
                            <a:schemeClr val="tx1"/>
                          </a:solidFill>
                          <a:latin typeface="Comic Sans MS" pitchFamily="66" charset="0"/>
                        </a:rPr>
                        <a:t>Predict-this means make a good guess. Which material can hold the most, pencils, wooden block, cars you choose before the material breaks. Therefore which material is the most durable?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b="0" u="sng" dirty="0">
                          <a:solidFill>
                            <a:schemeClr val="tx1"/>
                          </a:solidFill>
                          <a:latin typeface="Comic Sans MS" pitchFamily="66" charset="0"/>
                        </a:rPr>
                        <a:t>PE</a:t>
                      </a:r>
                    </a:p>
                    <a:p>
                      <a:r>
                        <a:rPr lang="en-GB" sz="1400" b="0" u="none" dirty="0">
                          <a:solidFill>
                            <a:schemeClr val="tx1"/>
                          </a:solidFill>
                          <a:latin typeface="Comic Sans MS" pitchFamily="66" charset="0"/>
                        </a:rPr>
                        <a:t>Think of different ways of moving</a:t>
                      </a:r>
                      <a:r>
                        <a:rPr lang="en-GB" sz="1400" b="0" u="none" baseline="0" dirty="0">
                          <a:solidFill>
                            <a:schemeClr val="tx1"/>
                          </a:solidFill>
                          <a:latin typeface="Comic Sans MS" pitchFamily="66" charset="0"/>
                        </a:rPr>
                        <a:t> against each letter of the alphabet.</a:t>
                      </a:r>
                    </a:p>
                    <a:p>
                      <a:r>
                        <a:rPr lang="en-GB" sz="1400" b="0" u="none" baseline="0" dirty="0">
                          <a:solidFill>
                            <a:schemeClr val="tx1"/>
                          </a:solidFill>
                          <a:latin typeface="Comic Sans MS"/>
                        </a:rPr>
                        <a:t>a- alien acrobat jumps</a:t>
                      </a:r>
                    </a:p>
                    <a:p>
                      <a:r>
                        <a:rPr lang="en-GB" sz="1400" b="0" u="none" baseline="0" dirty="0">
                          <a:solidFill>
                            <a:schemeClr val="tx1"/>
                          </a:solidFill>
                          <a:latin typeface="Comic Sans MS"/>
                        </a:rPr>
                        <a:t>b- bunny hops</a:t>
                      </a:r>
                    </a:p>
                    <a:p>
                      <a:r>
                        <a:rPr lang="en-GB" sz="1400" b="0" u="none" baseline="0" dirty="0">
                          <a:solidFill>
                            <a:schemeClr val="tx1"/>
                          </a:solidFill>
                          <a:latin typeface="Comic Sans MS"/>
                        </a:rPr>
                        <a:t>c- crawl like a crab (all the way to z)</a:t>
                      </a:r>
                    </a:p>
                    <a:p>
                      <a:r>
                        <a:rPr lang="en-GB" sz="1400" b="0" u="none" dirty="0">
                          <a:solidFill>
                            <a:schemeClr val="tx1"/>
                          </a:solidFill>
                          <a:latin typeface="Comic Sans MS" pitchFamily="66" charset="0"/>
                        </a:rPr>
                        <a:t>Then spell out your name and complete each of</a:t>
                      </a:r>
                      <a:r>
                        <a:rPr lang="en-GB" sz="1400" b="0" u="none" baseline="0" dirty="0">
                          <a:solidFill>
                            <a:schemeClr val="tx1"/>
                          </a:solidFill>
                          <a:latin typeface="Comic Sans MS" pitchFamily="66" charset="0"/>
                        </a:rPr>
                        <a:t> the matching movements for a minimum of 1 minute each.</a:t>
                      </a:r>
                      <a:endParaRPr lang="en-GB" sz="14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bl>
          </a:graphicData>
        </a:graphic>
      </p:graphicFrame>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5589240"/>
            <a:ext cx="1006941" cy="576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907647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876</Words>
  <Application>Microsoft Office PowerPoint</Application>
  <PresentationFormat>On-screen Show (4:3)</PresentationFormat>
  <Paragraphs>100</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Nikki Tew</dc:creator>
  <cp:lastModifiedBy>Lucy Hoadley</cp:lastModifiedBy>
  <cp:revision>64</cp:revision>
  <dcterms:created xsi:type="dcterms:W3CDTF">2020-04-16T19:20:48Z</dcterms:created>
  <dcterms:modified xsi:type="dcterms:W3CDTF">2020-04-19T19:26:55Z</dcterms:modified>
</cp:coreProperties>
</file>